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702" r:id="rId2"/>
    <p:sldMasterId id="2147483677" r:id="rId3"/>
  </p:sldMasterIdLst>
  <p:notesMasterIdLst>
    <p:notesMasterId r:id="rId15"/>
  </p:notesMasterIdLst>
  <p:sldIdLst>
    <p:sldId id="269" r:id="rId4"/>
    <p:sldId id="626" r:id="rId5"/>
    <p:sldId id="655" r:id="rId6"/>
    <p:sldId id="271" r:id="rId7"/>
    <p:sldId id="454" r:id="rId8"/>
    <p:sldId id="455" r:id="rId9"/>
    <p:sldId id="657" r:id="rId10"/>
    <p:sldId id="660" r:id="rId11"/>
    <p:sldId id="658" r:id="rId12"/>
    <p:sldId id="656" r:id="rId13"/>
    <p:sldId id="571" r:id="rId14"/>
  </p:sldIdLst>
  <p:sldSz cx="18288000" cy="10287000"/>
  <p:notesSz cx="6858000" cy="9144000"/>
  <p:defaultTextStyle>
    <a:defPPr>
      <a:defRPr lang="uk-UA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C30"/>
    <a:srgbClr val="F26B6C"/>
    <a:srgbClr val="64D4EA"/>
    <a:srgbClr val="4CCCE6"/>
    <a:srgbClr val="6CD5EA"/>
    <a:srgbClr val="2BC3E1"/>
    <a:srgbClr val="57CFE7"/>
    <a:srgbClr val="AAC42C"/>
    <a:srgbClr val="A156F4"/>
    <a:srgbClr val="C0C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 autoAdjust="0"/>
    <p:restoredTop sz="86425" autoAdjust="0"/>
  </p:normalViewPr>
  <p:slideViewPr>
    <p:cSldViewPr>
      <p:cViewPr>
        <p:scale>
          <a:sx n="62" d="100"/>
          <a:sy n="62" d="100"/>
        </p:scale>
        <p:origin x="1302" y="120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27185-10FB-4A57-B3F0-45136A811A24}" type="datetimeFigureOut">
              <a:rPr lang="uk-UA" smtClean="0"/>
              <a:t>15.09.2019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C3A12-1E0F-412B-B376-8089A55D946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67216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040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7111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7086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59034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356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685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4817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4787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2704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835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70336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273552" y="2779776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13780008" y="5779008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265393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7772400" y="2093976"/>
            <a:ext cx="2743200" cy="27432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41179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532888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029272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2152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0022214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6053328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9784080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923317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0098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791870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2527280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280969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37560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337560" y="5980176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9811512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9811512" y="5981700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635797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9733436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G-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495092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G-SLIDE OPT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98869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100584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96930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29812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1915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3255264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0571165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138928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563624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163824" y="335584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1317247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2999232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88229608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121408" y="2953512"/>
            <a:ext cx="6519672" cy="373075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6257686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02536" y="2788920"/>
            <a:ext cx="7178040" cy="410565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6213430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51760" y="2990088"/>
            <a:ext cx="6400800" cy="39410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64779751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438144" y="3054096"/>
            <a:ext cx="5276088" cy="32552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47077449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61888" y="2441448"/>
            <a:ext cx="5705856" cy="324612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657600" y="5753100"/>
            <a:ext cx="685800" cy="121615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90872" y="4754880"/>
            <a:ext cx="1645920" cy="21762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055096" y="4334256"/>
            <a:ext cx="3886200" cy="24048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9179937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07208" y="3200400"/>
            <a:ext cx="3886200" cy="3886200"/>
          </a:xfrm>
          <a:prstGeom prst="roundRect">
            <a:avLst/>
          </a:prstGeom>
          <a:effectLst>
            <a:outerShdw blurRad="292100" dist="38100" dir="5400000" algn="t" rotWithShape="0">
              <a:schemeClr val="accent1">
                <a:alpha val="67000"/>
              </a:schemeClr>
            </a:outerShdw>
          </a:effectLst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799537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O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1435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3521493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29384" y="321868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1615018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0195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46811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520440" y="3264408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25685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24328" y="2990088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1557463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05500" y="2628900"/>
            <a:ext cx="6477000" cy="3962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82868103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5064" y="2788920"/>
            <a:ext cx="6967728" cy="398678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309795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846320" y="3200400"/>
            <a:ext cx="8622792" cy="48463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0857641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87552" y="2478024"/>
            <a:ext cx="9052560" cy="5998464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7340191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3716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012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72348581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6747259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9983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2400300"/>
            <a:ext cx="18288000" cy="54864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51813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41148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48509339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6576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6576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3152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3152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9728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9728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46304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46304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84681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57200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7673552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4400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3716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677069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26772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215659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913603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99616" y="3346704"/>
            <a:ext cx="3593592" cy="359359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3268737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4400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197058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934818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IMAG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743200" y="3200400"/>
            <a:ext cx="3886200" cy="3886200"/>
          </a:xfrm>
          <a:prstGeom prst="ellipse">
            <a:avLst/>
          </a:prstGeom>
          <a:ln w="38100">
            <a:solidFill>
              <a:schemeClr val="accent1"/>
            </a:solidFill>
          </a:ln>
          <a:effectLst/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157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871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80" r:id="rId3"/>
    <p:sldLayoutId id="2147483697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420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9" r:id="rId2"/>
    <p:sldLayoutId id="2147483670" r:id="rId3"/>
    <p:sldLayoutId id="2147483671" r:id="rId4"/>
    <p:sldLayoutId id="2147483741" r:id="rId5"/>
    <p:sldLayoutId id="2147483701" r:id="rId6"/>
    <p:sldLayoutId id="2147483700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676" r:id="rId13"/>
    <p:sldLayoutId id="2147483695" r:id="rId14"/>
    <p:sldLayoutId id="2147483696" r:id="rId15"/>
    <p:sldLayoutId id="2147483780" r:id="rId16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47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9" r:id="rId4"/>
    <p:sldLayoutId id="2147483720" r:id="rId5"/>
    <p:sldLayoutId id="2147483717" r:id="rId6"/>
    <p:sldLayoutId id="2147483718" r:id="rId7"/>
    <p:sldLayoutId id="2147483726" r:id="rId8"/>
    <p:sldLayoutId id="2147483727" r:id="rId9"/>
    <p:sldLayoutId id="2147483721" r:id="rId10"/>
    <p:sldLayoutId id="2147483722" r:id="rId11"/>
    <p:sldLayoutId id="2147483723" r:id="rId12"/>
    <p:sldLayoutId id="2147483679" r:id="rId13"/>
    <p:sldLayoutId id="2147483724" r:id="rId14"/>
    <p:sldLayoutId id="2147483689" r:id="rId15"/>
    <p:sldLayoutId id="2147483682" r:id="rId16"/>
    <p:sldLayoutId id="2147483683" r:id="rId17"/>
    <p:sldLayoutId id="2147483685" r:id="rId18"/>
    <p:sldLayoutId id="2147483686" r:id="rId19"/>
    <p:sldLayoutId id="2147483688" r:id="rId20"/>
    <p:sldLayoutId id="2147483687" r:id="rId21"/>
    <p:sldLayoutId id="2147483684" r:id="rId22"/>
    <p:sldLayoutId id="2147483667" r:id="rId23"/>
    <p:sldLayoutId id="2147483779" r:id="rId2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C44BE6-80C9-43B4-9E2B-75413D27F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2159754"/>
            <a:ext cx="17602200" cy="3654128"/>
          </a:xfrm>
          <a:prstGeom prst="rect">
            <a:avLst/>
          </a:prstGeom>
        </p:spPr>
      </p:pic>
      <p:sp>
        <p:nvSpPr>
          <p:cNvPr id="11" name="Rectangle 10"/>
          <p:cNvSpPr>
            <a:spLocks/>
          </p:cNvSpPr>
          <p:nvPr/>
        </p:nvSpPr>
        <p:spPr>
          <a:xfrm>
            <a:off x="0" y="2159755"/>
            <a:ext cx="18288000" cy="3657600"/>
          </a:xfrm>
          <a:prstGeom prst="rect">
            <a:avLst/>
          </a:prstGeom>
          <a:solidFill>
            <a:srgbClr val="171C30">
              <a:alpha val="14118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3600" b="1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6418302"/>
            <a:ext cx="13716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Roboto Condensed" panose="02000000000000000000" pitchFamily="2" charset="0"/>
                <a:cs typeface="Lato Semibold" panose="020F0502020204030203" pitchFamily="34" charset="0"/>
              </a:rPr>
              <a:t>Northwind DB Hypothesis Testing</a:t>
            </a:r>
            <a:endParaRPr lang="ru-RU" sz="6600" b="1" dirty="0">
              <a:solidFill>
                <a:schemeClr val="accent1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133600" y="62865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5468600" y="7048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Sound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5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00"/>
    </mc:Choice>
    <mc:Fallback xmlns="">
      <p:transition spd="slow" advTm="6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final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recommendations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10</a:t>
            </a:fld>
            <a:endParaRPr/>
          </a:p>
        </p:txBody>
      </p:sp>
      <p:grpSp>
        <p:nvGrpSpPr>
          <p:cNvPr id="25" name="Group 24"/>
          <p:cNvGrpSpPr/>
          <p:nvPr/>
        </p:nvGrpSpPr>
        <p:grpSpPr>
          <a:xfrm>
            <a:off x="2952750" y="2777322"/>
            <a:ext cx="11144250" cy="1143000"/>
            <a:chOff x="3429000" y="3046511"/>
            <a:chExt cx="11144250" cy="1143000"/>
          </a:xfrm>
        </p:grpSpPr>
        <p:sp>
          <p:nvSpPr>
            <p:cNvPr id="26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waterfront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n-US" sz="3600" dirty="0">
                  <a:latin typeface="+mj-lt"/>
                </a:rPr>
                <a:t> 75% up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2966197" y="4353448"/>
            <a:ext cx="10884555" cy="1442840"/>
            <a:chOff x="3429000" y="3046511"/>
            <a:chExt cx="10884555" cy="1442840"/>
          </a:xfrm>
        </p:grpSpPr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3600" dirty="0">
                  <a:latin typeface="+mj-lt"/>
                </a:rPr>
                <a:t>top 4 </a:t>
              </a:r>
              <a:r>
                <a:rPr lang="es-ES" sz="3600" dirty="0" err="1">
                  <a:solidFill>
                    <a:schemeClr val="accent1"/>
                  </a:solidFill>
                  <a:latin typeface="+mj-lt"/>
                </a:rPr>
                <a:t>zipcodes</a:t>
              </a:r>
              <a:r>
                <a:rPr lang="es-ES" sz="3600" dirty="0">
                  <a:latin typeface="+mj-lt"/>
                </a:rPr>
                <a:t>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s-ES" sz="3600" dirty="0">
                  <a:latin typeface="+mj-lt"/>
                </a:rPr>
                <a:t> 50% up</a:t>
              </a:r>
              <a:endParaRPr lang="uk-UA" sz="3600" dirty="0">
                <a:latin typeface="+mj-lt"/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2966197" y="5929574"/>
            <a:ext cx="10884555" cy="1143000"/>
            <a:chOff x="3429000" y="3046511"/>
            <a:chExt cx="10884555" cy="1143000"/>
          </a:xfrm>
        </p:grpSpPr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grade</a:t>
              </a:r>
              <a:r>
                <a:rPr lang="en-US" sz="3600" dirty="0">
                  <a:latin typeface="+mj-lt"/>
                </a:rPr>
                <a:t> instead of condition </a:t>
              </a:r>
              <a:r>
                <a:rPr lang="mr-IN" sz="3600" dirty="0">
                  <a:latin typeface="+mj-lt"/>
                </a:rPr>
                <a:t>–</a:t>
              </a:r>
              <a:r>
                <a:rPr lang="en-US" sz="3600" dirty="0">
                  <a:latin typeface="+mj-lt"/>
                </a:rPr>
                <a:t> up to a 180%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2966197" y="7505700"/>
            <a:ext cx="11664203" cy="1143000"/>
            <a:chOff x="3429000" y="3046511"/>
            <a:chExt cx="11664203" cy="1143000"/>
          </a:xfrm>
        </p:grpSpPr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living area </a:t>
              </a:r>
              <a:r>
                <a:rPr lang="en-US" sz="3600" dirty="0">
                  <a:latin typeface="+mj-lt"/>
                </a:rPr>
                <a:t>instead of total square footage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4138"/>
    </mc:Choice>
    <mc:Fallback xmlns="">
      <p:transition advTm="74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81700" y="4589502"/>
            <a:ext cx="6324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thank </a:t>
            </a:r>
            <a:r>
              <a:rPr lang="en-US" sz="6600" b="1" dirty="0">
                <a:solidFill>
                  <a:schemeClr val="accent5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you.</a:t>
            </a:r>
            <a:endParaRPr lang="ru-RU" sz="6600" b="1" dirty="0">
              <a:solidFill>
                <a:schemeClr val="accent5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156325" y="44577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1445875" y="5143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5"/>
    </mc:Choice>
    <mc:Fallback xmlns="">
      <p:transition spd="slow" advTm="8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658101" y="3619500"/>
            <a:ext cx="90296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latin typeface="+mj-lt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Hi there! I’m a software engineer based in NY and working for the UN, and an aspiring</a:t>
            </a:r>
            <a:r>
              <a:rPr lang="en-US" dirty="0">
                <a:solidFill>
                  <a:schemeClr val="accent1"/>
                </a:solidFill>
              </a:rPr>
              <a:t> data scientist</a:t>
            </a:r>
            <a:r>
              <a:rPr lang="en-US" dirty="0">
                <a:solidFill>
                  <a:schemeClr val="accent2"/>
                </a:solidFill>
              </a:rPr>
              <a:t> at Flatiron Academy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58101" y="6134100"/>
            <a:ext cx="990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</a:rPr>
              <a:t>Barto Molina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2"/>
                </a:solidFill>
              </a:rPr>
              <a:t>Flatiron DS, April 2019 cohort</a:t>
            </a:r>
          </a:p>
        </p:txBody>
      </p:sp>
      <p:pic>
        <p:nvPicPr>
          <p:cNvPr id="4" name="Picture Placeholder 3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7BA39BDC-BFB5-4B65-8E26-122B579737F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" r="2471"/>
          <a:stretch>
            <a:fillRect/>
          </a:stretch>
        </p:blipFill>
        <p:spPr/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80"/>
    </mc:Choice>
    <mc:Fallback xmlns="">
      <p:transition spd="slow" advTm="9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the</a:t>
            </a:r>
            <a:br>
              <a:rPr lang="en-US" dirty="0"/>
            </a:br>
            <a:r>
              <a:rPr lang="en-US" dirty="0"/>
              <a:t>company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3</a:t>
            </a:fld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3638550" y="2019300"/>
            <a:ext cx="11144250" cy="1143000"/>
            <a:chOff x="3429000" y="3046511"/>
            <a:chExt cx="11144250" cy="1143000"/>
          </a:xfrm>
        </p:grpSpPr>
        <p:sp>
          <p:nvSpPr>
            <p:cNvPr id="8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77 products </a:t>
              </a:r>
              <a:r>
                <a:rPr lang="en-US" sz="3600" dirty="0">
                  <a:latin typeface="+mj-lt"/>
                </a:rPr>
                <a:t>from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29 suppliers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3651997" y="3595426"/>
            <a:ext cx="10884555" cy="1442840"/>
            <a:chOff x="3429000" y="3046511"/>
            <a:chExt cx="10884555" cy="1442840"/>
          </a:xfrm>
        </p:grpSpPr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 categories</a:t>
              </a:r>
              <a:endParaRPr lang="uk-UA" sz="3600" dirty="0">
                <a:solidFill>
                  <a:schemeClr val="accent1"/>
                </a:solidFill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3581400" y="5171552"/>
            <a:ext cx="11511803" cy="1143000"/>
            <a:chOff x="3429000" y="3046511"/>
            <a:chExt cx="10884555" cy="1143000"/>
          </a:xfrm>
        </p:grpSpPr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830 orders </a:t>
              </a:r>
              <a:r>
                <a:rPr lang="en-US" sz="3600" dirty="0">
                  <a:latin typeface="+mj-lt"/>
                </a:rPr>
                <a:t>shipped by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3 shipping companies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3651997" y="6747678"/>
            <a:ext cx="11664203" cy="1143000"/>
            <a:chOff x="3429000" y="3046511"/>
            <a:chExt cx="11664203" cy="1143000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 employees </a:t>
              </a:r>
              <a:r>
                <a:rPr lang="en-US" sz="3600" dirty="0">
                  <a:latin typeface="+mj-lt"/>
                </a:rPr>
                <a:t>covering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53 territories </a:t>
              </a:r>
              <a:r>
                <a:rPr lang="en-US" sz="3600" dirty="0">
                  <a:latin typeface="+mj-lt"/>
                </a:rPr>
                <a:t>in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4 regions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7B700A25-B2C0-427F-9DC9-E0E8A45E685C}"/>
              </a:ext>
            </a:extLst>
          </p:cNvPr>
          <p:cNvGrpSpPr/>
          <p:nvPr/>
        </p:nvGrpSpPr>
        <p:grpSpPr>
          <a:xfrm>
            <a:off x="3657600" y="8343900"/>
            <a:ext cx="11664203" cy="1143000"/>
            <a:chOff x="3429000" y="3046511"/>
            <a:chExt cx="11664203" cy="1143000"/>
          </a:xfrm>
        </p:grpSpPr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D9908DB6-81FE-42A9-841A-487C0B0E4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CBEB89-3EF8-4491-890A-9ACD908A43F7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91 customers </a:t>
              </a:r>
              <a:r>
                <a:rPr lang="en-US" sz="3600" dirty="0">
                  <a:latin typeface="+mj-lt"/>
                </a:rPr>
                <a:t>from all over the world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820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10"/>
    </mc:Choice>
    <mc:Fallback xmlns="">
      <p:transition spd="slow" advTm="16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scope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4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3600450" y="2612814"/>
            <a:ext cx="12633302" cy="1662184"/>
            <a:chOff x="3600450" y="2612814"/>
            <a:chExt cx="12633302" cy="1662184"/>
          </a:xfrm>
        </p:grpSpPr>
        <p:grpSp>
          <p:nvGrpSpPr>
            <p:cNvPr id="4" name="Group 3"/>
            <p:cNvGrpSpPr/>
            <p:nvPr/>
          </p:nvGrpSpPr>
          <p:grpSpPr>
            <a:xfrm>
              <a:off x="3807191" y="2612814"/>
              <a:ext cx="12426561" cy="1341192"/>
              <a:chOff x="3807191" y="2612814"/>
              <a:chExt cx="12426561" cy="1341192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3807191" y="2612814"/>
                <a:ext cx="75929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+mj-lt"/>
                  </a:rPr>
                  <a:t>discount </a:t>
                </a:r>
                <a:r>
                  <a:rPr lang="en-US" sz="3600" dirty="0">
                    <a:solidFill>
                      <a:schemeClr val="accent1"/>
                    </a:solidFill>
                    <a:latin typeface="+mj-lt"/>
                  </a:rPr>
                  <a:t>product quantity</a:t>
                </a:r>
                <a:endParaRPr lang="uk-UA" sz="3600" dirty="0">
                  <a:solidFill>
                    <a:schemeClr val="accent1"/>
                  </a:solidFill>
                  <a:latin typeface="+mj-lt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07191" y="3246120"/>
                <a:ext cx="124265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Does discount amount have a statistically significant effect on the quantity of a product in an order? If so, at what level(s) of discount? </a:t>
                </a:r>
                <a:endParaRPr lang="uk-UA" sz="2000" dirty="0">
                  <a:solidFill>
                    <a:schemeClr val="tx2"/>
                  </a:solidFill>
                </a:endParaRPr>
              </a:p>
            </p:txBody>
          </p:sp>
        </p:grpSp>
        <p:cxnSp>
          <p:nvCxnSpPr>
            <p:cNvPr id="23" name="Straight Connector 22"/>
            <p:cNvCxnSpPr/>
            <p:nvPr/>
          </p:nvCxnSpPr>
          <p:spPr>
            <a:xfrm>
              <a:off x="3600450" y="2759295"/>
              <a:ext cx="0" cy="1515703"/>
            </a:xfrm>
            <a:prstGeom prst="line">
              <a:avLst/>
            </a:prstGeom>
            <a:ln w="25400" cap="sq">
              <a:solidFill>
                <a:schemeClr val="accent2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3600450" y="6864799"/>
            <a:ext cx="12633302" cy="1662184"/>
            <a:chOff x="3600450" y="6864799"/>
            <a:chExt cx="12633302" cy="1662184"/>
          </a:xfrm>
        </p:grpSpPr>
        <p:grpSp>
          <p:nvGrpSpPr>
            <p:cNvPr id="6" name="Group 5"/>
            <p:cNvGrpSpPr/>
            <p:nvPr/>
          </p:nvGrpSpPr>
          <p:grpSpPr>
            <a:xfrm>
              <a:off x="3807191" y="6864799"/>
              <a:ext cx="12426561" cy="1033391"/>
              <a:chOff x="3807191" y="6864799"/>
              <a:chExt cx="12426561" cy="1033391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3807191" y="6864799"/>
                <a:ext cx="75929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+mj-lt"/>
                  </a:rPr>
                  <a:t>employee </a:t>
                </a:r>
                <a:r>
                  <a:rPr lang="en-US" sz="3600" dirty="0">
                    <a:solidFill>
                      <a:schemeClr val="accent1"/>
                    </a:solidFill>
                    <a:latin typeface="+mj-lt"/>
                  </a:rPr>
                  <a:t>order price</a:t>
                </a:r>
                <a:endParaRPr lang="uk-UA" sz="3600" dirty="0">
                  <a:solidFill>
                    <a:schemeClr val="accent1"/>
                  </a:solidFill>
                  <a:latin typeface="+mj-lt"/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3807191" y="7498080"/>
                <a:ext cx="1242656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Does the employee have a statistically significant effect on the total price of an order?</a:t>
                </a:r>
                <a:endParaRPr lang="uk-UA" sz="2000" dirty="0">
                  <a:solidFill>
                    <a:schemeClr val="tx2"/>
                  </a:solidFill>
                </a:endParaRPr>
              </a:p>
            </p:txBody>
          </p:sp>
        </p:grpSp>
        <p:cxnSp>
          <p:nvCxnSpPr>
            <p:cNvPr id="37" name="Straight Connector 36"/>
            <p:cNvCxnSpPr/>
            <p:nvPr/>
          </p:nvCxnSpPr>
          <p:spPr>
            <a:xfrm>
              <a:off x="3600450" y="7011280"/>
              <a:ext cx="0" cy="1515703"/>
            </a:xfrm>
            <a:prstGeom prst="line">
              <a:avLst/>
            </a:prstGeom>
            <a:ln w="25400" cap="sq">
              <a:solidFill>
                <a:schemeClr val="accent2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3600450" y="4738806"/>
            <a:ext cx="12633302" cy="1662184"/>
            <a:chOff x="3600450" y="4738806"/>
            <a:chExt cx="12633302" cy="1662184"/>
          </a:xfrm>
        </p:grpSpPr>
        <p:grpSp>
          <p:nvGrpSpPr>
            <p:cNvPr id="5" name="Group 4"/>
            <p:cNvGrpSpPr/>
            <p:nvPr/>
          </p:nvGrpSpPr>
          <p:grpSpPr>
            <a:xfrm>
              <a:off x="3807191" y="4738806"/>
              <a:ext cx="12426561" cy="1037976"/>
              <a:chOff x="3807191" y="4738806"/>
              <a:chExt cx="12426561" cy="1037976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3807191" y="4738806"/>
                <a:ext cx="75929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+mj-lt"/>
                  </a:rPr>
                  <a:t>customer region </a:t>
                </a:r>
                <a:r>
                  <a:rPr lang="en-US" sz="3600" dirty="0">
                    <a:solidFill>
                      <a:schemeClr val="accent1"/>
                    </a:solidFill>
                    <a:latin typeface="+mj-lt"/>
                  </a:rPr>
                  <a:t>order price</a:t>
                </a:r>
                <a:endParaRPr lang="uk-UA" sz="3600" dirty="0">
                  <a:solidFill>
                    <a:schemeClr val="accent1"/>
                  </a:solidFill>
                  <a:latin typeface="+mj-lt"/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3807191" y="5376672"/>
                <a:ext cx="1242656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Does the customer region have a statistically significant effect on the total price of an order?</a:t>
                </a:r>
                <a:endParaRPr lang="uk-UA" sz="2000" dirty="0">
                  <a:solidFill>
                    <a:schemeClr val="tx2"/>
                  </a:solidFill>
                </a:endParaRPr>
              </a:p>
            </p:txBody>
          </p:sp>
        </p:grpSp>
        <p:cxnSp>
          <p:nvCxnSpPr>
            <p:cNvPr id="32" name="Straight Connector 31"/>
            <p:cNvCxnSpPr/>
            <p:nvPr/>
          </p:nvCxnSpPr>
          <p:spPr>
            <a:xfrm>
              <a:off x="3600450" y="4885287"/>
              <a:ext cx="0" cy="1515703"/>
            </a:xfrm>
            <a:prstGeom prst="line">
              <a:avLst/>
            </a:prstGeom>
            <a:ln w="25400" cap="sq">
              <a:solidFill>
                <a:schemeClr val="accent2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Freeform 464">
            <a:extLst>
              <a:ext uri="{FF2B5EF4-FFF2-40B4-BE49-F238E27FC236}">
                <a16:creationId xmlns:a16="http://schemas.microsoft.com/office/drawing/2014/main" id="{A5744ACF-CEC6-4CC3-9636-78D58CBE2435}"/>
              </a:ext>
            </a:extLst>
          </p:cNvPr>
          <p:cNvSpPr>
            <a:spLocks noEditPoints="1"/>
          </p:cNvSpPr>
          <p:nvPr/>
        </p:nvSpPr>
        <p:spPr bwMode="auto">
          <a:xfrm>
            <a:off x="2286000" y="3086100"/>
            <a:ext cx="1000795" cy="915621"/>
          </a:xfrm>
          <a:custGeom>
            <a:avLst/>
            <a:gdLst>
              <a:gd name="T0" fmla="*/ 39 w 180"/>
              <a:gd name="T1" fmla="*/ 24 h 168"/>
              <a:gd name="T2" fmla="*/ 31 w 180"/>
              <a:gd name="T3" fmla="*/ 46 h 168"/>
              <a:gd name="T4" fmla="*/ 55 w 180"/>
              <a:gd name="T5" fmla="*/ 43 h 168"/>
              <a:gd name="T6" fmla="*/ 42 w 180"/>
              <a:gd name="T7" fmla="*/ 40 h 168"/>
              <a:gd name="T8" fmla="*/ 32 w 180"/>
              <a:gd name="T9" fmla="*/ 36 h 168"/>
              <a:gd name="T10" fmla="*/ 39 w 180"/>
              <a:gd name="T11" fmla="*/ 32 h 168"/>
              <a:gd name="T12" fmla="*/ 48 w 180"/>
              <a:gd name="T13" fmla="*/ 38 h 168"/>
              <a:gd name="T14" fmla="*/ 42 w 180"/>
              <a:gd name="T15" fmla="*/ 120 h 168"/>
              <a:gd name="T16" fmla="*/ 26 w 180"/>
              <a:gd name="T17" fmla="*/ 138 h 168"/>
              <a:gd name="T18" fmla="*/ 46 w 180"/>
              <a:gd name="T19" fmla="*/ 143 h 168"/>
              <a:gd name="T20" fmla="*/ 42 w 180"/>
              <a:gd name="T21" fmla="*/ 120 h 168"/>
              <a:gd name="T22" fmla="*/ 39 w 180"/>
              <a:gd name="T23" fmla="*/ 136 h 168"/>
              <a:gd name="T24" fmla="*/ 32 w 180"/>
              <a:gd name="T25" fmla="*/ 132 h 168"/>
              <a:gd name="T26" fmla="*/ 42 w 180"/>
              <a:gd name="T27" fmla="*/ 128 h 168"/>
              <a:gd name="T28" fmla="*/ 43 w 180"/>
              <a:gd name="T29" fmla="*/ 135 h 168"/>
              <a:gd name="T30" fmla="*/ 156 w 180"/>
              <a:gd name="T31" fmla="*/ 16 h 168"/>
              <a:gd name="T32" fmla="*/ 76 w 180"/>
              <a:gd name="T33" fmla="*/ 67 h 168"/>
              <a:gd name="T34" fmla="*/ 73 w 180"/>
              <a:gd name="T35" fmla="*/ 55 h 168"/>
              <a:gd name="T36" fmla="*/ 8 w 180"/>
              <a:gd name="T37" fmla="*/ 20 h 168"/>
              <a:gd name="T38" fmla="*/ 51 w 180"/>
              <a:gd name="T39" fmla="*/ 84 h 168"/>
              <a:gd name="T40" fmla="*/ 8 w 180"/>
              <a:gd name="T41" fmla="*/ 148 h 168"/>
              <a:gd name="T42" fmla="*/ 73 w 180"/>
              <a:gd name="T43" fmla="*/ 113 h 168"/>
              <a:gd name="T44" fmla="*/ 76 w 180"/>
              <a:gd name="T45" fmla="*/ 101 h 168"/>
              <a:gd name="T46" fmla="*/ 156 w 180"/>
              <a:gd name="T47" fmla="*/ 152 h 168"/>
              <a:gd name="T48" fmla="*/ 102 w 180"/>
              <a:gd name="T49" fmla="*/ 84 h 168"/>
              <a:gd name="T50" fmla="*/ 25 w 180"/>
              <a:gd name="T51" fmla="*/ 56 h 168"/>
              <a:gd name="T52" fmla="*/ 51 w 180"/>
              <a:gd name="T53" fmla="*/ 15 h 168"/>
              <a:gd name="T54" fmla="*/ 25 w 180"/>
              <a:gd name="T55" fmla="*/ 56 h 168"/>
              <a:gd name="T56" fmla="*/ 60 w 180"/>
              <a:gd name="T57" fmla="*/ 65 h 168"/>
              <a:gd name="T58" fmla="*/ 58 w 180"/>
              <a:gd name="T59" fmla="*/ 79 h 168"/>
              <a:gd name="T60" fmla="*/ 51 w 180"/>
              <a:gd name="T61" fmla="*/ 153 h 168"/>
              <a:gd name="T62" fmla="*/ 25 w 180"/>
              <a:gd name="T63" fmla="*/ 112 h 168"/>
              <a:gd name="T64" fmla="*/ 51 w 180"/>
              <a:gd name="T65" fmla="*/ 153 h 168"/>
              <a:gd name="T66" fmla="*/ 42 w 180"/>
              <a:gd name="T67" fmla="*/ 100 h 168"/>
              <a:gd name="T68" fmla="*/ 170 w 180"/>
              <a:gd name="T69" fmla="*/ 29 h 168"/>
              <a:gd name="T70" fmla="*/ 170 w 180"/>
              <a:gd name="T71" fmla="*/ 139 h 168"/>
              <a:gd name="T72" fmla="*/ 83 w 180"/>
              <a:gd name="T73" fmla="*/ 97 h 168"/>
              <a:gd name="T74" fmla="*/ 170 w 180"/>
              <a:gd name="T75" fmla="*/ 139 h 168"/>
              <a:gd name="T76" fmla="*/ 72 w 180"/>
              <a:gd name="T77" fmla="*/ 84 h 168"/>
              <a:gd name="T78" fmla="*/ 80 w 180"/>
              <a:gd name="T79" fmla="*/ 8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0" h="168">
                <a:moveTo>
                  <a:pt x="46" y="25"/>
                </a:moveTo>
                <a:cubicBezTo>
                  <a:pt x="44" y="24"/>
                  <a:pt x="41" y="24"/>
                  <a:pt x="39" y="24"/>
                </a:cubicBezTo>
                <a:cubicBezTo>
                  <a:pt x="34" y="24"/>
                  <a:pt x="29" y="26"/>
                  <a:pt x="26" y="30"/>
                </a:cubicBezTo>
                <a:cubicBezTo>
                  <a:pt x="22" y="35"/>
                  <a:pt x="24" y="43"/>
                  <a:pt x="31" y="46"/>
                </a:cubicBezTo>
                <a:cubicBezTo>
                  <a:pt x="34" y="47"/>
                  <a:pt x="38" y="48"/>
                  <a:pt x="42" y="48"/>
                </a:cubicBezTo>
                <a:cubicBezTo>
                  <a:pt x="47" y="48"/>
                  <a:pt x="52" y="46"/>
                  <a:pt x="55" y="43"/>
                </a:cubicBezTo>
                <a:cubicBezTo>
                  <a:pt x="59" y="37"/>
                  <a:pt x="53" y="29"/>
                  <a:pt x="46" y="25"/>
                </a:cubicBezTo>
                <a:moveTo>
                  <a:pt x="42" y="40"/>
                </a:moveTo>
                <a:cubicBezTo>
                  <a:pt x="39" y="40"/>
                  <a:pt x="36" y="39"/>
                  <a:pt x="35" y="39"/>
                </a:cubicBezTo>
                <a:cubicBezTo>
                  <a:pt x="33" y="38"/>
                  <a:pt x="32" y="37"/>
                  <a:pt x="32" y="36"/>
                </a:cubicBezTo>
                <a:cubicBezTo>
                  <a:pt x="32" y="36"/>
                  <a:pt x="32" y="35"/>
                  <a:pt x="32" y="34"/>
                </a:cubicBezTo>
                <a:cubicBezTo>
                  <a:pt x="34" y="33"/>
                  <a:pt x="36" y="32"/>
                  <a:pt x="39" y="32"/>
                </a:cubicBezTo>
                <a:cubicBezTo>
                  <a:pt x="40" y="32"/>
                  <a:pt x="42" y="32"/>
                  <a:pt x="43" y="33"/>
                </a:cubicBezTo>
                <a:cubicBezTo>
                  <a:pt x="46" y="34"/>
                  <a:pt x="48" y="37"/>
                  <a:pt x="48" y="38"/>
                </a:cubicBezTo>
                <a:cubicBezTo>
                  <a:pt x="47" y="39"/>
                  <a:pt x="45" y="40"/>
                  <a:pt x="42" y="40"/>
                </a:cubicBezTo>
                <a:moveTo>
                  <a:pt x="42" y="120"/>
                </a:moveTo>
                <a:cubicBezTo>
                  <a:pt x="38" y="120"/>
                  <a:pt x="34" y="121"/>
                  <a:pt x="31" y="122"/>
                </a:cubicBezTo>
                <a:cubicBezTo>
                  <a:pt x="24" y="125"/>
                  <a:pt x="22" y="133"/>
                  <a:pt x="26" y="138"/>
                </a:cubicBezTo>
                <a:cubicBezTo>
                  <a:pt x="29" y="142"/>
                  <a:pt x="34" y="144"/>
                  <a:pt x="39" y="144"/>
                </a:cubicBezTo>
                <a:cubicBezTo>
                  <a:pt x="41" y="144"/>
                  <a:pt x="44" y="144"/>
                  <a:pt x="46" y="143"/>
                </a:cubicBezTo>
                <a:cubicBezTo>
                  <a:pt x="53" y="139"/>
                  <a:pt x="59" y="131"/>
                  <a:pt x="55" y="125"/>
                </a:cubicBezTo>
                <a:cubicBezTo>
                  <a:pt x="52" y="122"/>
                  <a:pt x="47" y="120"/>
                  <a:pt x="42" y="120"/>
                </a:cubicBezTo>
                <a:moveTo>
                  <a:pt x="43" y="135"/>
                </a:moveTo>
                <a:cubicBezTo>
                  <a:pt x="42" y="136"/>
                  <a:pt x="40" y="136"/>
                  <a:pt x="39" y="136"/>
                </a:cubicBezTo>
                <a:cubicBezTo>
                  <a:pt x="36" y="136"/>
                  <a:pt x="34" y="135"/>
                  <a:pt x="32" y="134"/>
                </a:cubicBezTo>
                <a:cubicBezTo>
                  <a:pt x="32" y="133"/>
                  <a:pt x="32" y="132"/>
                  <a:pt x="32" y="132"/>
                </a:cubicBezTo>
                <a:cubicBezTo>
                  <a:pt x="32" y="131"/>
                  <a:pt x="33" y="130"/>
                  <a:pt x="35" y="129"/>
                </a:cubicBezTo>
                <a:cubicBezTo>
                  <a:pt x="36" y="129"/>
                  <a:pt x="39" y="128"/>
                  <a:pt x="42" y="128"/>
                </a:cubicBezTo>
                <a:cubicBezTo>
                  <a:pt x="45" y="128"/>
                  <a:pt x="47" y="129"/>
                  <a:pt x="48" y="130"/>
                </a:cubicBezTo>
                <a:cubicBezTo>
                  <a:pt x="48" y="131"/>
                  <a:pt x="46" y="134"/>
                  <a:pt x="43" y="135"/>
                </a:cubicBezTo>
                <a:moveTo>
                  <a:pt x="180" y="32"/>
                </a:moveTo>
                <a:cubicBezTo>
                  <a:pt x="180" y="23"/>
                  <a:pt x="165" y="16"/>
                  <a:pt x="156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49" y="16"/>
                  <a:pt x="147" y="17"/>
                  <a:pt x="76" y="67"/>
                </a:cubicBezTo>
                <a:cubicBezTo>
                  <a:pt x="68" y="61"/>
                  <a:pt x="68" y="61"/>
                  <a:pt x="68" y="61"/>
                </a:cubicBezTo>
                <a:cubicBezTo>
                  <a:pt x="70" y="59"/>
                  <a:pt x="72" y="57"/>
                  <a:pt x="73" y="55"/>
                </a:cubicBezTo>
                <a:cubicBezTo>
                  <a:pt x="82" y="40"/>
                  <a:pt x="70" y="17"/>
                  <a:pt x="54" y="8"/>
                </a:cubicBezTo>
                <a:cubicBezTo>
                  <a:pt x="38" y="0"/>
                  <a:pt x="18" y="5"/>
                  <a:pt x="8" y="20"/>
                </a:cubicBezTo>
                <a:cubicBezTo>
                  <a:pt x="0" y="34"/>
                  <a:pt x="4" y="52"/>
                  <a:pt x="19" y="62"/>
                </a:cubicBezTo>
                <a:cubicBezTo>
                  <a:pt x="31" y="70"/>
                  <a:pt x="41" y="77"/>
                  <a:pt x="51" y="84"/>
                </a:cubicBezTo>
                <a:cubicBezTo>
                  <a:pt x="41" y="91"/>
                  <a:pt x="31" y="98"/>
                  <a:pt x="19" y="106"/>
                </a:cubicBezTo>
                <a:cubicBezTo>
                  <a:pt x="4" y="116"/>
                  <a:pt x="0" y="134"/>
                  <a:pt x="8" y="148"/>
                </a:cubicBezTo>
                <a:cubicBezTo>
                  <a:pt x="18" y="163"/>
                  <a:pt x="38" y="168"/>
                  <a:pt x="54" y="160"/>
                </a:cubicBezTo>
                <a:cubicBezTo>
                  <a:pt x="70" y="151"/>
                  <a:pt x="82" y="128"/>
                  <a:pt x="73" y="113"/>
                </a:cubicBezTo>
                <a:cubicBezTo>
                  <a:pt x="72" y="111"/>
                  <a:pt x="70" y="109"/>
                  <a:pt x="68" y="107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147" y="151"/>
                  <a:pt x="149" y="152"/>
                  <a:pt x="155" y="152"/>
                </a:cubicBezTo>
                <a:cubicBezTo>
                  <a:pt x="156" y="152"/>
                  <a:pt x="156" y="152"/>
                  <a:pt x="156" y="152"/>
                </a:cubicBezTo>
                <a:cubicBezTo>
                  <a:pt x="165" y="152"/>
                  <a:pt x="180" y="145"/>
                  <a:pt x="180" y="136"/>
                </a:cubicBezTo>
                <a:cubicBezTo>
                  <a:pt x="102" y="84"/>
                  <a:pt x="102" y="84"/>
                  <a:pt x="102" y="84"/>
                </a:cubicBezTo>
                <a:lnTo>
                  <a:pt x="180" y="32"/>
                </a:lnTo>
                <a:close/>
                <a:moveTo>
                  <a:pt x="25" y="56"/>
                </a:moveTo>
                <a:cubicBezTo>
                  <a:pt x="13" y="49"/>
                  <a:pt x="8" y="35"/>
                  <a:pt x="15" y="24"/>
                </a:cubicBezTo>
                <a:cubicBezTo>
                  <a:pt x="23" y="13"/>
                  <a:pt x="38" y="9"/>
                  <a:pt x="51" y="15"/>
                </a:cubicBezTo>
                <a:cubicBezTo>
                  <a:pt x="63" y="22"/>
                  <a:pt x="73" y="39"/>
                  <a:pt x="66" y="50"/>
                </a:cubicBezTo>
                <a:cubicBezTo>
                  <a:pt x="58" y="62"/>
                  <a:pt x="37" y="63"/>
                  <a:pt x="25" y="56"/>
                </a:cubicBezTo>
                <a:moveTo>
                  <a:pt x="42" y="68"/>
                </a:moveTo>
                <a:cubicBezTo>
                  <a:pt x="48" y="68"/>
                  <a:pt x="54" y="67"/>
                  <a:pt x="60" y="65"/>
                </a:cubicBezTo>
                <a:cubicBezTo>
                  <a:pt x="69" y="72"/>
                  <a:pt x="69" y="72"/>
                  <a:pt x="69" y="72"/>
                </a:cubicBezTo>
                <a:cubicBezTo>
                  <a:pt x="65" y="74"/>
                  <a:pt x="62" y="77"/>
                  <a:pt x="58" y="79"/>
                </a:cubicBezTo>
                <a:cubicBezTo>
                  <a:pt x="53" y="76"/>
                  <a:pt x="47" y="72"/>
                  <a:pt x="42" y="68"/>
                </a:cubicBezTo>
                <a:moveTo>
                  <a:pt x="51" y="153"/>
                </a:moveTo>
                <a:cubicBezTo>
                  <a:pt x="38" y="159"/>
                  <a:pt x="23" y="155"/>
                  <a:pt x="15" y="144"/>
                </a:cubicBezTo>
                <a:cubicBezTo>
                  <a:pt x="8" y="133"/>
                  <a:pt x="13" y="118"/>
                  <a:pt x="25" y="112"/>
                </a:cubicBezTo>
                <a:cubicBezTo>
                  <a:pt x="37" y="105"/>
                  <a:pt x="58" y="106"/>
                  <a:pt x="66" y="118"/>
                </a:cubicBezTo>
                <a:cubicBezTo>
                  <a:pt x="73" y="129"/>
                  <a:pt x="63" y="146"/>
                  <a:pt x="51" y="153"/>
                </a:cubicBezTo>
                <a:moveTo>
                  <a:pt x="60" y="103"/>
                </a:moveTo>
                <a:cubicBezTo>
                  <a:pt x="54" y="101"/>
                  <a:pt x="48" y="100"/>
                  <a:pt x="42" y="100"/>
                </a:cubicBezTo>
                <a:cubicBezTo>
                  <a:pt x="135" y="35"/>
                  <a:pt x="151" y="24"/>
                  <a:pt x="155" y="24"/>
                </a:cubicBezTo>
                <a:cubicBezTo>
                  <a:pt x="155" y="24"/>
                  <a:pt x="162" y="23"/>
                  <a:pt x="170" y="29"/>
                </a:cubicBezTo>
                <a:lnTo>
                  <a:pt x="60" y="103"/>
                </a:lnTo>
                <a:close/>
                <a:moveTo>
                  <a:pt x="170" y="139"/>
                </a:moveTo>
                <a:cubicBezTo>
                  <a:pt x="162" y="145"/>
                  <a:pt x="155" y="144"/>
                  <a:pt x="155" y="144"/>
                </a:cubicBezTo>
                <a:cubicBezTo>
                  <a:pt x="152" y="144"/>
                  <a:pt x="140" y="136"/>
                  <a:pt x="83" y="97"/>
                </a:cubicBezTo>
                <a:cubicBezTo>
                  <a:pt x="95" y="89"/>
                  <a:pt x="95" y="89"/>
                  <a:pt x="95" y="89"/>
                </a:cubicBezTo>
                <a:lnTo>
                  <a:pt x="170" y="139"/>
                </a:lnTo>
                <a:close/>
                <a:moveTo>
                  <a:pt x="76" y="80"/>
                </a:moveTo>
                <a:cubicBezTo>
                  <a:pt x="74" y="80"/>
                  <a:pt x="72" y="82"/>
                  <a:pt x="72" y="84"/>
                </a:cubicBezTo>
                <a:cubicBezTo>
                  <a:pt x="72" y="86"/>
                  <a:pt x="74" y="88"/>
                  <a:pt x="76" y="88"/>
                </a:cubicBezTo>
                <a:cubicBezTo>
                  <a:pt x="78" y="88"/>
                  <a:pt x="80" y="86"/>
                  <a:pt x="80" y="84"/>
                </a:cubicBezTo>
                <a:cubicBezTo>
                  <a:pt x="80" y="82"/>
                  <a:pt x="78" y="80"/>
                  <a:pt x="76" y="80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6" name="Freeform 106">
            <a:extLst>
              <a:ext uri="{FF2B5EF4-FFF2-40B4-BE49-F238E27FC236}">
                <a16:creationId xmlns:a16="http://schemas.microsoft.com/office/drawing/2014/main" id="{F6B42C8C-1B73-47A4-A788-4F0F50527643}"/>
              </a:ext>
            </a:extLst>
          </p:cNvPr>
          <p:cNvSpPr>
            <a:spLocks noEditPoints="1"/>
          </p:cNvSpPr>
          <p:nvPr/>
        </p:nvSpPr>
        <p:spPr bwMode="auto">
          <a:xfrm>
            <a:off x="2358017" y="7100263"/>
            <a:ext cx="973113" cy="821734"/>
          </a:xfrm>
          <a:custGeom>
            <a:avLst/>
            <a:gdLst>
              <a:gd name="T0" fmla="*/ 34 w 176"/>
              <a:gd name="T1" fmla="*/ 86 h 144"/>
              <a:gd name="T2" fmla="*/ 28 w 176"/>
              <a:gd name="T3" fmla="*/ 65 h 144"/>
              <a:gd name="T4" fmla="*/ 28 w 176"/>
              <a:gd name="T5" fmla="*/ 58 h 144"/>
              <a:gd name="T6" fmla="*/ 25 w 176"/>
              <a:gd name="T7" fmla="*/ 38 h 144"/>
              <a:gd name="T8" fmla="*/ 35 w 176"/>
              <a:gd name="T9" fmla="*/ 26 h 144"/>
              <a:gd name="T10" fmla="*/ 49 w 176"/>
              <a:gd name="T11" fmla="*/ 25 h 144"/>
              <a:gd name="T12" fmla="*/ 52 w 176"/>
              <a:gd name="T13" fmla="*/ 18 h 144"/>
              <a:gd name="T14" fmla="*/ 30 w 176"/>
              <a:gd name="T15" fmla="*/ 19 h 144"/>
              <a:gd name="T16" fmla="*/ 20 w 176"/>
              <a:gd name="T17" fmla="*/ 56 h 144"/>
              <a:gd name="T18" fmla="*/ 26 w 176"/>
              <a:gd name="T19" fmla="*/ 86 h 144"/>
              <a:gd name="T20" fmla="*/ 0 w 176"/>
              <a:gd name="T21" fmla="*/ 124 h 144"/>
              <a:gd name="T22" fmla="*/ 22 w 176"/>
              <a:gd name="T23" fmla="*/ 128 h 144"/>
              <a:gd name="T24" fmla="*/ 8 w 176"/>
              <a:gd name="T25" fmla="*/ 120 h 144"/>
              <a:gd name="T26" fmla="*/ 159 w 176"/>
              <a:gd name="T27" fmla="*/ 100 h 144"/>
              <a:gd name="T28" fmla="*/ 155 w 176"/>
              <a:gd name="T29" fmla="*/ 70 h 144"/>
              <a:gd name="T30" fmla="*/ 159 w 176"/>
              <a:gd name="T31" fmla="*/ 35 h 144"/>
              <a:gd name="T32" fmla="*/ 132 w 176"/>
              <a:gd name="T33" fmla="*/ 16 h 144"/>
              <a:gd name="T34" fmla="*/ 126 w 176"/>
              <a:gd name="T35" fmla="*/ 25 h 144"/>
              <a:gd name="T36" fmla="*/ 132 w 176"/>
              <a:gd name="T37" fmla="*/ 24 h 144"/>
              <a:gd name="T38" fmla="*/ 142 w 176"/>
              <a:gd name="T39" fmla="*/ 27 h 144"/>
              <a:gd name="T40" fmla="*/ 149 w 176"/>
              <a:gd name="T41" fmla="*/ 53 h 144"/>
              <a:gd name="T42" fmla="*/ 149 w 176"/>
              <a:gd name="T43" fmla="*/ 65 h 144"/>
              <a:gd name="T44" fmla="*/ 148 w 176"/>
              <a:gd name="T45" fmla="*/ 66 h 144"/>
              <a:gd name="T46" fmla="*/ 157 w 176"/>
              <a:gd name="T47" fmla="*/ 108 h 144"/>
              <a:gd name="T48" fmla="*/ 150 w 176"/>
              <a:gd name="T49" fmla="*/ 120 h 144"/>
              <a:gd name="T50" fmla="*/ 172 w 176"/>
              <a:gd name="T51" fmla="*/ 128 h 144"/>
              <a:gd name="T52" fmla="*/ 159 w 176"/>
              <a:gd name="T53" fmla="*/ 100 h 144"/>
              <a:gd name="T54" fmla="*/ 106 w 176"/>
              <a:gd name="T55" fmla="*/ 90 h 144"/>
              <a:gd name="T56" fmla="*/ 115 w 176"/>
              <a:gd name="T57" fmla="*/ 52 h 144"/>
              <a:gd name="T58" fmla="*/ 104 w 176"/>
              <a:gd name="T59" fmla="*/ 3 h 144"/>
              <a:gd name="T60" fmla="*/ 76 w 176"/>
              <a:gd name="T61" fmla="*/ 4 h 144"/>
              <a:gd name="T62" fmla="*/ 61 w 176"/>
              <a:gd name="T63" fmla="*/ 52 h 144"/>
              <a:gd name="T64" fmla="*/ 70 w 176"/>
              <a:gd name="T65" fmla="*/ 90 h 144"/>
              <a:gd name="T66" fmla="*/ 28 w 176"/>
              <a:gd name="T67" fmla="*/ 140 h 144"/>
              <a:gd name="T68" fmla="*/ 144 w 176"/>
              <a:gd name="T69" fmla="*/ 144 h 144"/>
              <a:gd name="T70" fmla="*/ 120 w 176"/>
              <a:gd name="T71" fmla="*/ 109 h 144"/>
              <a:gd name="T72" fmla="*/ 58 w 176"/>
              <a:gd name="T73" fmla="*/ 117 h 144"/>
              <a:gd name="T74" fmla="*/ 78 w 176"/>
              <a:gd name="T75" fmla="*/ 90 h 144"/>
              <a:gd name="T76" fmla="*/ 69 w 176"/>
              <a:gd name="T77" fmla="*/ 65 h 144"/>
              <a:gd name="T78" fmla="*/ 68 w 176"/>
              <a:gd name="T79" fmla="*/ 48 h 144"/>
              <a:gd name="T80" fmla="*/ 79 w 176"/>
              <a:gd name="T81" fmla="*/ 12 h 144"/>
              <a:gd name="T82" fmla="*/ 93 w 176"/>
              <a:gd name="T83" fmla="*/ 8 h 144"/>
              <a:gd name="T84" fmla="*/ 108 w 176"/>
              <a:gd name="T85" fmla="*/ 22 h 144"/>
              <a:gd name="T86" fmla="*/ 107 w 176"/>
              <a:gd name="T87" fmla="*/ 54 h 144"/>
              <a:gd name="T88" fmla="*/ 106 w 176"/>
              <a:gd name="T89" fmla="*/ 66 h 144"/>
              <a:gd name="T90" fmla="*/ 118 w 176"/>
              <a:gd name="T91" fmla="*/ 117 h 144"/>
              <a:gd name="T92" fmla="*/ 140 w 176"/>
              <a:gd name="T93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6" h="144">
                <a:moveTo>
                  <a:pt x="19" y="108"/>
                </a:moveTo>
                <a:cubicBezTo>
                  <a:pt x="25" y="106"/>
                  <a:pt x="34" y="100"/>
                  <a:pt x="34" y="86"/>
                </a:cubicBezTo>
                <a:cubicBezTo>
                  <a:pt x="34" y="74"/>
                  <a:pt x="30" y="69"/>
                  <a:pt x="28" y="66"/>
                </a:cubicBezTo>
                <a:cubicBezTo>
                  <a:pt x="28" y="65"/>
                  <a:pt x="28" y="65"/>
                  <a:pt x="28" y="65"/>
                </a:cubicBezTo>
                <a:cubicBezTo>
                  <a:pt x="27" y="65"/>
                  <a:pt x="27" y="65"/>
                  <a:pt x="27" y="65"/>
                </a:cubicBezTo>
                <a:cubicBezTo>
                  <a:pt x="27" y="65"/>
                  <a:pt x="27" y="63"/>
                  <a:pt x="28" y="58"/>
                </a:cubicBezTo>
                <a:cubicBezTo>
                  <a:pt x="28" y="56"/>
                  <a:pt x="28" y="54"/>
                  <a:pt x="27" y="53"/>
                </a:cubicBezTo>
                <a:cubicBezTo>
                  <a:pt x="26" y="49"/>
                  <a:pt x="23" y="43"/>
                  <a:pt x="25" y="38"/>
                </a:cubicBezTo>
                <a:cubicBezTo>
                  <a:pt x="28" y="29"/>
                  <a:pt x="30" y="28"/>
                  <a:pt x="34" y="27"/>
                </a:cubicBezTo>
                <a:cubicBezTo>
                  <a:pt x="34" y="27"/>
                  <a:pt x="34" y="26"/>
                  <a:pt x="35" y="26"/>
                </a:cubicBezTo>
                <a:cubicBezTo>
                  <a:pt x="36" y="25"/>
                  <a:pt x="40" y="24"/>
                  <a:pt x="44" y="24"/>
                </a:cubicBezTo>
                <a:cubicBezTo>
                  <a:pt x="46" y="24"/>
                  <a:pt x="48" y="24"/>
                  <a:pt x="49" y="25"/>
                </a:cubicBezTo>
                <a:cubicBezTo>
                  <a:pt x="49" y="24"/>
                  <a:pt x="50" y="22"/>
                  <a:pt x="50" y="21"/>
                </a:cubicBezTo>
                <a:cubicBezTo>
                  <a:pt x="51" y="20"/>
                  <a:pt x="51" y="19"/>
                  <a:pt x="52" y="18"/>
                </a:cubicBezTo>
                <a:cubicBezTo>
                  <a:pt x="49" y="16"/>
                  <a:pt x="47" y="16"/>
                  <a:pt x="44" y="16"/>
                </a:cubicBezTo>
                <a:cubicBezTo>
                  <a:pt x="38" y="16"/>
                  <a:pt x="33" y="18"/>
                  <a:pt x="30" y="19"/>
                </a:cubicBezTo>
                <a:cubicBezTo>
                  <a:pt x="24" y="22"/>
                  <a:pt x="21" y="25"/>
                  <a:pt x="17" y="35"/>
                </a:cubicBezTo>
                <a:cubicBezTo>
                  <a:pt x="14" y="43"/>
                  <a:pt x="18" y="52"/>
                  <a:pt x="20" y="56"/>
                </a:cubicBezTo>
                <a:cubicBezTo>
                  <a:pt x="18" y="66"/>
                  <a:pt x="21" y="70"/>
                  <a:pt x="21" y="70"/>
                </a:cubicBezTo>
                <a:cubicBezTo>
                  <a:pt x="23" y="73"/>
                  <a:pt x="26" y="76"/>
                  <a:pt x="26" y="86"/>
                </a:cubicBezTo>
                <a:cubicBezTo>
                  <a:pt x="26" y="98"/>
                  <a:pt x="17" y="100"/>
                  <a:pt x="17" y="100"/>
                </a:cubicBezTo>
                <a:cubicBezTo>
                  <a:pt x="10" y="103"/>
                  <a:pt x="0" y="108"/>
                  <a:pt x="0" y="124"/>
                </a:cubicBezTo>
                <a:cubicBezTo>
                  <a:pt x="0" y="124"/>
                  <a:pt x="0" y="128"/>
                  <a:pt x="4" y="128"/>
                </a:cubicBezTo>
                <a:cubicBezTo>
                  <a:pt x="22" y="128"/>
                  <a:pt x="22" y="128"/>
                  <a:pt x="22" y="128"/>
                </a:cubicBezTo>
                <a:cubicBezTo>
                  <a:pt x="23" y="125"/>
                  <a:pt x="24" y="122"/>
                  <a:pt x="26" y="120"/>
                </a:cubicBezTo>
                <a:cubicBezTo>
                  <a:pt x="8" y="120"/>
                  <a:pt x="8" y="120"/>
                  <a:pt x="8" y="120"/>
                </a:cubicBezTo>
                <a:cubicBezTo>
                  <a:pt x="9" y="112"/>
                  <a:pt x="14" y="110"/>
                  <a:pt x="19" y="108"/>
                </a:cubicBezTo>
                <a:moveTo>
                  <a:pt x="159" y="100"/>
                </a:moveTo>
                <a:cubicBezTo>
                  <a:pt x="159" y="100"/>
                  <a:pt x="150" y="98"/>
                  <a:pt x="150" y="86"/>
                </a:cubicBezTo>
                <a:cubicBezTo>
                  <a:pt x="150" y="76"/>
                  <a:pt x="153" y="73"/>
                  <a:pt x="155" y="70"/>
                </a:cubicBezTo>
                <a:cubicBezTo>
                  <a:pt x="155" y="70"/>
                  <a:pt x="158" y="66"/>
                  <a:pt x="156" y="56"/>
                </a:cubicBezTo>
                <a:cubicBezTo>
                  <a:pt x="158" y="52"/>
                  <a:pt x="162" y="43"/>
                  <a:pt x="159" y="35"/>
                </a:cubicBezTo>
                <a:cubicBezTo>
                  <a:pt x="155" y="25"/>
                  <a:pt x="152" y="22"/>
                  <a:pt x="146" y="19"/>
                </a:cubicBezTo>
                <a:cubicBezTo>
                  <a:pt x="143" y="18"/>
                  <a:pt x="138" y="16"/>
                  <a:pt x="132" y="16"/>
                </a:cubicBezTo>
                <a:cubicBezTo>
                  <a:pt x="129" y="16"/>
                  <a:pt x="127" y="16"/>
                  <a:pt x="124" y="18"/>
                </a:cubicBezTo>
                <a:cubicBezTo>
                  <a:pt x="125" y="20"/>
                  <a:pt x="126" y="23"/>
                  <a:pt x="126" y="25"/>
                </a:cubicBezTo>
                <a:cubicBezTo>
                  <a:pt x="127" y="25"/>
                  <a:pt x="127" y="25"/>
                  <a:pt x="127" y="25"/>
                </a:cubicBezTo>
                <a:cubicBezTo>
                  <a:pt x="128" y="24"/>
                  <a:pt x="130" y="24"/>
                  <a:pt x="132" y="24"/>
                </a:cubicBezTo>
                <a:cubicBezTo>
                  <a:pt x="136" y="24"/>
                  <a:pt x="140" y="25"/>
                  <a:pt x="141" y="26"/>
                </a:cubicBezTo>
                <a:cubicBezTo>
                  <a:pt x="142" y="26"/>
                  <a:pt x="142" y="27"/>
                  <a:pt x="142" y="27"/>
                </a:cubicBezTo>
                <a:cubicBezTo>
                  <a:pt x="146" y="28"/>
                  <a:pt x="148" y="29"/>
                  <a:pt x="151" y="38"/>
                </a:cubicBezTo>
                <a:cubicBezTo>
                  <a:pt x="153" y="43"/>
                  <a:pt x="150" y="49"/>
                  <a:pt x="149" y="53"/>
                </a:cubicBezTo>
                <a:cubicBezTo>
                  <a:pt x="148" y="54"/>
                  <a:pt x="148" y="56"/>
                  <a:pt x="148" y="58"/>
                </a:cubicBezTo>
                <a:cubicBezTo>
                  <a:pt x="149" y="63"/>
                  <a:pt x="149" y="65"/>
                  <a:pt x="149" y="65"/>
                </a:cubicBezTo>
                <a:cubicBezTo>
                  <a:pt x="149" y="65"/>
                  <a:pt x="149" y="65"/>
                  <a:pt x="148" y="65"/>
                </a:cubicBezTo>
                <a:cubicBezTo>
                  <a:pt x="148" y="66"/>
                  <a:pt x="148" y="66"/>
                  <a:pt x="148" y="66"/>
                </a:cubicBezTo>
                <a:cubicBezTo>
                  <a:pt x="146" y="69"/>
                  <a:pt x="142" y="74"/>
                  <a:pt x="142" y="86"/>
                </a:cubicBezTo>
                <a:cubicBezTo>
                  <a:pt x="142" y="100"/>
                  <a:pt x="151" y="106"/>
                  <a:pt x="157" y="108"/>
                </a:cubicBezTo>
                <a:cubicBezTo>
                  <a:pt x="162" y="110"/>
                  <a:pt x="167" y="112"/>
                  <a:pt x="168" y="120"/>
                </a:cubicBezTo>
                <a:cubicBezTo>
                  <a:pt x="150" y="120"/>
                  <a:pt x="150" y="120"/>
                  <a:pt x="150" y="120"/>
                </a:cubicBezTo>
                <a:cubicBezTo>
                  <a:pt x="152" y="122"/>
                  <a:pt x="153" y="125"/>
                  <a:pt x="154" y="128"/>
                </a:cubicBezTo>
                <a:cubicBezTo>
                  <a:pt x="172" y="128"/>
                  <a:pt x="172" y="128"/>
                  <a:pt x="172" y="128"/>
                </a:cubicBezTo>
                <a:cubicBezTo>
                  <a:pt x="176" y="128"/>
                  <a:pt x="176" y="124"/>
                  <a:pt x="176" y="124"/>
                </a:cubicBezTo>
                <a:cubicBezTo>
                  <a:pt x="176" y="108"/>
                  <a:pt x="166" y="103"/>
                  <a:pt x="159" y="100"/>
                </a:cubicBezTo>
                <a:moveTo>
                  <a:pt x="120" y="109"/>
                </a:moveTo>
                <a:cubicBezTo>
                  <a:pt x="120" y="109"/>
                  <a:pt x="106" y="105"/>
                  <a:pt x="106" y="90"/>
                </a:cubicBezTo>
                <a:cubicBezTo>
                  <a:pt x="106" y="77"/>
                  <a:pt x="111" y="73"/>
                  <a:pt x="114" y="69"/>
                </a:cubicBezTo>
                <a:cubicBezTo>
                  <a:pt x="114" y="69"/>
                  <a:pt x="118" y="65"/>
                  <a:pt x="115" y="52"/>
                </a:cubicBezTo>
                <a:cubicBezTo>
                  <a:pt x="120" y="45"/>
                  <a:pt x="122" y="33"/>
                  <a:pt x="116" y="19"/>
                </a:cubicBezTo>
                <a:cubicBezTo>
                  <a:pt x="112" y="10"/>
                  <a:pt x="109" y="5"/>
                  <a:pt x="104" y="3"/>
                </a:cubicBezTo>
                <a:cubicBezTo>
                  <a:pt x="101" y="1"/>
                  <a:pt x="97" y="0"/>
                  <a:pt x="93" y="0"/>
                </a:cubicBezTo>
                <a:cubicBezTo>
                  <a:pt x="86" y="0"/>
                  <a:pt x="79" y="3"/>
                  <a:pt x="76" y="4"/>
                </a:cubicBezTo>
                <a:cubicBezTo>
                  <a:pt x="68" y="8"/>
                  <a:pt x="63" y="11"/>
                  <a:pt x="58" y="24"/>
                </a:cubicBezTo>
                <a:cubicBezTo>
                  <a:pt x="53" y="34"/>
                  <a:pt x="58" y="46"/>
                  <a:pt x="61" y="52"/>
                </a:cubicBezTo>
                <a:cubicBezTo>
                  <a:pt x="58" y="65"/>
                  <a:pt x="62" y="69"/>
                  <a:pt x="62" y="69"/>
                </a:cubicBezTo>
                <a:cubicBezTo>
                  <a:pt x="65" y="73"/>
                  <a:pt x="70" y="77"/>
                  <a:pt x="70" y="90"/>
                </a:cubicBezTo>
                <a:cubicBezTo>
                  <a:pt x="70" y="105"/>
                  <a:pt x="56" y="109"/>
                  <a:pt x="56" y="109"/>
                </a:cubicBezTo>
                <a:cubicBezTo>
                  <a:pt x="47" y="112"/>
                  <a:pt x="28" y="118"/>
                  <a:pt x="28" y="140"/>
                </a:cubicBezTo>
                <a:cubicBezTo>
                  <a:pt x="28" y="140"/>
                  <a:pt x="28" y="144"/>
                  <a:pt x="32" y="144"/>
                </a:cubicBezTo>
                <a:cubicBezTo>
                  <a:pt x="144" y="144"/>
                  <a:pt x="144" y="144"/>
                  <a:pt x="144" y="144"/>
                </a:cubicBezTo>
                <a:cubicBezTo>
                  <a:pt x="148" y="144"/>
                  <a:pt x="148" y="140"/>
                  <a:pt x="148" y="140"/>
                </a:cubicBezTo>
                <a:cubicBezTo>
                  <a:pt x="148" y="118"/>
                  <a:pt x="129" y="112"/>
                  <a:pt x="120" y="109"/>
                </a:cubicBezTo>
                <a:moveTo>
                  <a:pt x="36" y="136"/>
                </a:moveTo>
                <a:cubicBezTo>
                  <a:pt x="38" y="125"/>
                  <a:pt x="48" y="120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ubicBezTo>
                  <a:pt x="66" y="115"/>
                  <a:pt x="78" y="107"/>
                  <a:pt x="78" y="90"/>
                </a:cubicBezTo>
                <a:cubicBezTo>
                  <a:pt x="78" y="76"/>
                  <a:pt x="73" y="70"/>
                  <a:pt x="70" y="66"/>
                </a:cubicBezTo>
                <a:cubicBezTo>
                  <a:pt x="69" y="65"/>
                  <a:pt x="68" y="64"/>
                  <a:pt x="69" y="65"/>
                </a:cubicBezTo>
                <a:cubicBezTo>
                  <a:pt x="68" y="64"/>
                  <a:pt x="67" y="61"/>
                  <a:pt x="69" y="54"/>
                </a:cubicBezTo>
                <a:cubicBezTo>
                  <a:pt x="70" y="50"/>
                  <a:pt x="68" y="48"/>
                  <a:pt x="68" y="48"/>
                </a:cubicBezTo>
                <a:cubicBezTo>
                  <a:pt x="66" y="43"/>
                  <a:pt x="62" y="34"/>
                  <a:pt x="65" y="27"/>
                </a:cubicBezTo>
                <a:cubicBezTo>
                  <a:pt x="69" y="17"/>
                  <a:pt x="73" y="15"/>
                  <a:pt x="79" y="12"/>
                </a:cubicBezTo>
                <a:cubicBezTo>
                  <a:pt x="80" y="11"/>
                  <a:pt x="80" y="11"/>
                  <a:pt x="80" y="11"/>
                </a:cubicBezTo>
                <a:cubicBezTo>
                  <a:pt x="82" y="10"/>
                  <a:pt x="87" y="8"/>
                  <a:pt x="93" y="8"/>
                </a:cubicBezTo>
                <a:cubicBezTo>
                  <a:pt x="96" y="8"/>
                  <a:pt x="98" y="9"/>
                  <a:pt x="100" y="10"/>
                </a:cubicBezTo>
                <a:cubicBezTo>
                  <a:pt x="103" y="11"/>
                  <a:pt x="105" y="14"/>
                  <a:pt x="108" y="22"/>
                </a:cubicBezTo>
                <a:cubicBezTo>
                  <a:pt x="115" y="36"/>
                  <a:pt x="111" y="45"/>
                  <a:pt x="109" y="47"/>
                </a:cubicBezTo>
                <a:cubicBezTo>
                  <a:pt x="107" y="49"/>
                  <a:pt x="107" y="52"/>
                  <a:pt x="107" y="54"/>
                </a:cubicBezTo>
                <a:cubicBezTo>
                  <a:pt x="109" y="61"/>
                  <a:pt x="108" y="64"/>
                  <a:pt x="108" y="64"/>
                </a:cubicBezTo>
                <a:cubicBezTo>
                  <a:pt x="108" y="64"/>
                  <a:pt x="107" y="65"/>
                  <a:pt x="106" y="66"/>
                </a:cubicBezTo>
                <a:cubicBezTo>
                  <a:pt x="103" y="70"/>
                  <a:pt x="98" y="76"/>
                  <a:pt x="98" y="90"/>
                </a:cubicBezTo>
                <a:cubicBezTo>
                  <a:pt x="98" y="107"/>
                  <a:pt x="110" y="115"/>
                  <a:pt x="118" y="117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128" y="120"/>
                  <a:pt x="138" y="125"/>
                  <a:pt x="140" y="136"/>
                </a:cubicBezTo>
                <a:lnTo>
                  <a:pt x="36" y="13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7" name="Freeform 307">
            <a:extLst>
              <a:ext uri="{FF2B5EF4-FFF2-40B4-BE49-F238E27FC236}">
                <a16:creationId xmlns:a16="http://schemas.microsoft.com/office/drawing/2014/main" id="{A3884841-5A73-4588-B8E1-2690F01ACEAA}"/>
              </a:ext>
            </a:extLst>
          </p:cNvPr>
          <p:cNvSpPr>
            <a:spLocks noEditPoints="1"/>
          </p:cNvSpPr>
          <p:nvPr/>
        </p:nvSpPr>
        <p:spPr bwMode="auto">
          <a:xfrm>
            <a:off x="2286000" y="5076961"/>
            <a:ext cx="1000792" cy="1000792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6228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1314450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 dirty="0">
              <a:solidFill>
                <a:schemeClr val="tx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2649200" y="419100"/>
            <a:ext cx="5067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discount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product quantity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790CC-9AF6-4AEF-BE22-3AD6A98A1CCD}"/>
              </a:ext>
            </a:extLst>
          </p:cNvPr>
          <p:cNvSpPr txBox="1"/>
          <p:nvPr/>
        </p:nvSpPr>
        <p:spPr>
          <a:xfrm>
            <a:off x="1143000" y="2243197"/>
            <a:ext cx="6934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Main discount levels</a:t>
            </a:r>
          </a:p>
          <a:p>
            <a:r>
              <a:rPr lang="en-US" sz="3200" b="1" dirty="0"/>
              <a:t>    </a:t>
            </a:r>
            <a:r>
              <a:rPr lang="en-US" sz="3200" b="1" dirty="0">
                <a:solidFill>
                  <a:srgbClr val="F26B6C"/>
                </a:solidFill>
              </a:rPr>
              <a:t>0%, 5%, 10%, 15%, 20%, 25%</a:t>
            </a:r>
          </a:p>
          <a:p>
            <a:endParaRPr lang="en-US" sz="3200" b="1" dirty="0"/>
          </a:p>
          <a:p>
            <a:r>
              <a:rPr lang="en-US" sz="3200" b="1" dirty="0"/>
              <a:t>Group orders by Order / Product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5326360" y="8630375"/>
            <a:ext cx="1981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Discount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sp>
        <p:nvSpPr>
          <p:cNvPr id="9" name="Freeform 464">
            <a:extLst>
              <a:ext uri="{FF2B5EF4-FFF2-40B4-BE49-F238E27FC236}">
                <a16:creationId xmlns:a16="http://schemas.microsoft.com/office/drawing/2014/main" id="{86D33FE5-717D-4FF8-AC29-CC99014C8F4A}"/>
              </a:ext>
            </a:extLst>
          </p:cNvPr>
          <p:cNvSpPr>
            <a:spLocks noEditPoints="1"/>
          </p:cNvSpPr>
          <p:nvPr/>
        </p:nvSpPr>
        <p:spPr bwMode="auto">
          <a:xfrm>
            <a:off x="15487688" y="6973550"/>
            <a:ext cx="1581112" cy="1446550"/>
          </a:xfrm>
          <a:custGeom>
            <a:avLst/>
            <a:gdLst>
              <a:gd name="T0" fmla="*/ 39 w 180"/>
              <a:gd name="T1" fmla="*/ 24 h 168"/>
              <a:gd name="T2" fmla="*/ 31 w 180"/>
              <a:gd name="T3" fmla="*/ 46 h 168"/>
              <a:gd name="T4" fmla="*/ 55 w 180"/>
              <a:gd name="T5" fmla="*/ 43 h 168"/>
              <a:gd name="T6" fmla="*/ 42 w 180"/>
              <a:gd name="T7" fmla="*/ 40 h 168"/>
              <a:gd name="T8" fmla="*/ 32 w 180"/>
              <a:gd name="T9" fmla="*/ 36 h 168"/>
              <a:gd name="T10" fmla="*/ 39 w 180"/>
              <a:gd name="T11" fmla="*/ 32 h 168"/>
              <a:gd name="T12" fmla="*/ 48 w 180"/>
              <a:gd name="T13" fmla="*/ 38 h 168"/>
              <a:gd name="T14" fmla="*/ 42 w 180"/>
              <a:gd name="T15" fmla="*/ 120 h 168"/>
              <a:gd name="T16" fmla="*/ 26 w 180"/>
              <a:gd name="T17" fmla="*/ 138 h 168"/>
              <a:gd name="T18" fmla="*/ 46 w 180"/>
              <a:gd name="T19" fmla="*/ 143 h 168"/>
              <a:gd name="T20" fmla="*/ 42 w 180"/>
              <a:gd name="T21" fmla="*/ 120 h 168"/>
              <a:gd name="T22" fmla="*/ 39 w 180"/>
              <a:gd name="T23" fmla="*/ 136 h 168"/>
              <a:gd name="T24" fmla="*/ 32 w 180"/>
              <a:gd name="T25" fmla="*/ 132 h 168"/>
              <a:gd name="T26" fmla="*/ 42 w 180"/>
              <a:gd name="T27" fmla="*/ 128 h 168"/>
              <a:gd name="T28" fmla="*/ 43 w 180"/>
              <a:gd name="T29" fmla="*/ 135 h 168"/>
              <a:gd name="T30" fmla="*/ 156 w 180"/>
              <a:gd name="T31" fmla="*/ 16 h 168"/>
              <a:gd name="T32" fmla="*/ 76 w 180"/>
              <a:gd name="T33" fmla="*/ 67 h 168"/>
              <a:gd name="T34" fmla="*/ 73 w 180"/>
              <a:gd name="T35" fmla="*/ 55 h 168"/>
              <a:gd name="T36" fmla="*/ 8 w 180"/>
              <a:gd name="T37" fmla="*/ 20 h 168"/>
              <a:gd name="T38" fmla="*/ 51 w 180"/>
              <a:gd name="T39" fmla="*/ 84 h 168"/>
              <a:gd name="T40" fmla="*/ 8 w 180"/>
              <a:gd name="T41" fmla="*/ 148 h 168"/>
              <a:gd name="T42" fmla="*/ 73 w 180"/>
              <a:gd name="T43" fmla="*/ 113 h 168"/>
              <a:gd name="T44" fmla="*/ 76 w 180"/>
              <a:gd name="T45" fmla="*/ 101 h 168"/>
              <a:gd name="T46" fmla="*/ 156 w 180"/>
              <a:gd name="T47" fmla="*/ 152 h 168"/>
              <a:gd name="T48" fmla="*/ 102 w 180"/>
              <a:gd name="T49" fmla="*/ 84 h 168"/>
              <a:gd name="T50" fmla="*/ 25 w 180"/>
              <a:gd name="T51" fmla="*/ 56 h 168"/>
              <a:gd name="T52" fmla="*/ 51 w 180"/>
              <a:gd name="T53" fmla="*/ 15 h 168"/>
              <a:gd name="T54" fmla="*/ 25 w 180"/>
              <a:gd name="T55" fmla="*/ 56 h 168"/>
              <a:gd name="T56" fmla="*/ 60 w 180"/>
              <a:gd name="T57" fmla="*/ 65 h 168"/>
              <a:gd name="T58" fmla="*/ 58 w 180"/>
              <a:gd name="T59" fmla="*/ 79 h 168"/>
              <a:gd name="T60" fmla="*/ 51 w 180"/>
              <a:gd name="T61" fmla="*/ 153 h 168"/>
              <a:gd name="T62" fmla="*/ 25 w 180"/>
              <a:gd name="T63" fmla="*/ 112 h 168"/>
              <a:gd name="T64" fmla="*/ 51 w 180"/>
              <a:gd name="T65" fmla="*/ 153 h 168"/>
              <a:gd name="T66" fmla="*/ 42 w 180"/>
              <a:gd name="T67" fmla="*/ 100 h 168"/>
              <a:gd name="T68" fmla="*/ 170 w 180"/>
              <a:gd name="T69" fmla="*/ 29 h 168"/>
              <a:gd name="T70" fmla="*/ 170 w 180"/>
              <a:gd name="T71" fmla="*/ 139 h 168"/>
              <a:gd name="T72" fmla="*/ 83 w 180"/>
              <a:gd name="T73" fmla="*/ 97 h 168"/>
              <a:gd name="T74" fmla="*/ 170 w 180"/>
              <a:gd name="T75" fmla="*/ 139 h 168"/>
              <a:gd name="T76" fmla="*/ 72 w 180"/>
              <a:gd name="T77" fmla="*/ 84 h 168"/>
              <a:gd name="T78" fmla="*/ 80 w 180"/>
              <a:gd name="T79" fmla="*/ 8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0" h="168">
                <a:moveTo>
                  <a:pt x="46" y="25"/>
                </a:moveTo>
                <a:cubicBezTo>
                  <a:pt x="44" y="24"/>
                  <a:pt x="41" y="24"/>
                  <a:pt x="39" y="24"/>
                </a:cubicBezTo>
                <a:cubicBezTo>
                  <a:pt x="34" y="24"/>
                  <a:pt x="29" y="26"/>
                  <a:pt x="26" y="30"/>
                </a:cubicBezTo>
                <a:cubicBezTo>
                  <a:pt x="22" y="35"/>
                  <a:pt x="24" y="43"/>
                  <a:pt x="31" y="46"/>
                </a:cubicBezTo>
                <a:cubicBezTo>
                  <a:pt x="34" y="47"/>
                  <a:pt x="38" y="48"/>
                  <a:pt x="42" y="48"/>
                </a:cubicBezTo>
                <a:cubicBezTo>
                  <a:pt x="47" y="48"/>
                  <a:pt x="52" y="46"/>
                  <a:pt x="55" y="43"/>
                </a:cubicBezTo>
                <a:cubicBezTo>
                  <a:pt x="59" y="37"/>
                  <a:pt x="53" y="29"/>
                  <a:pt x="46" y="25"/>
                </a:cubicBezTo>
                <a:moveTo>
                  <a:pt x="42" y="40"/>
                </a:moveTo>
                <a:cubicBezTo>
                  <a:pt x="39" y="40"/>
                  <a:pt x="36" y="39"/>
                  <a:pt x="35" y="39"/>
                </a:cubicBezTo>
                <a:cubicBezTo>
                  <a:pt x="33" y="38"/>
                  <a:pt x="32" y="37"/>
                  <a:pt x="32" y="36"/>
                </a:cubicBezTo>
                <a:cubicBezTo>
                  <a:pt x="32" y="36"/>
                  <a:pt x="32" y="35"/>
                  <a:pt x="32" y="34"/>
                </a:cubicBezTo>
                <a:cubicBezTo>
                  <a:pt x="34" y="33"/>
                  <a:pt x="36" y="32"/>
                  <a:pt x="39" y="32"/>
                </a:cubicBezTo>
                <a:cubicBezTo>
                  <a:pt x="40" y="32"/>
                  <a:pt x="42" y="32"/>
                  <a:pt x="43" y="33"/>
                </a:cubicBezTo>
                <a:cubicBezTo>
                  <a:pt x="46" y="34"/>
                  <a:pt x="48" y="37"/>
                  <a:pt x="48" y="38"/>
                </a:cubicBezTo>
                <a:cubicBezTo>
                  <a:pt x="47" y="39"/>
                  <a:pt x="45" y="40"/>
                  <a:pt x="42" y="40"/>
                </a:cubicBezTo>
                <a:moveTo>
                  <a:pt x="42" y="120"/>
                </a:moveTo>
                <a:cubicBezTo>
                  <a:pt x="38" y="120"/>
                  <a:pt x="34" y="121"/>
                  <a:pt x="31" y="122"/>
                </a:cubicBezTo>
                <a:cubicBezTo>
                  <a:pt x="24" y="125"/>
                  <a:pt x="22" y="133"/>
                  <a:pt x="26" y="138"/>
                </a:cubicBezTo>
                <a:cubicBezTo>
                  <a:pt x="29" y="142"/>
                  <a:pt x="34" y="144"/>
                  <a:pt x="39" y="144"/>
                </a:cubicBezTo>
                <a:cubicBezTo>
                  <a:pt x="41" y="144"/>
                  <a:pt x="44" y="144"/>
                  <a:pt x="46" y="143"/>
                </a:cubicBezTo>
                <a:cubicBezTo>
                  <a:pt x="53" y="139"/>
                  <a:pt x="59" y="131"/>
                  <a:pt x="55" y="125"/>
                </a:cubicBezTo>
                <a:cubicBezTo>
                  <a:pt x="52" y="122"/>
                  <a:pt x="47" y="120"/>
                  <a:pt x="42" y="120"/>
                </a:cubicBezTo>
                <a:moveTo>
                  <a:pt x="43" y="135"/>
                </a:moveTo>
                <a:cubicBezTo>
                  <a:pt x="42" y="136"/>
                  <a:pt x="40" y="136"/>
                  <a:pt x="39" y="136"/>
                </a:cubicBezTo>
                <a:cubicBezTo>
                  <a:pt x="36" y="136"/>
                  <a:pt x="34" y="135"/>
                  <a:pt x="32" y="134"/>
                </a:cubicBezTo>
                <a:cubicBezTo>
                  <a:pt x="32" y="133"/>
                  <a:pt x="32" y="132"/>
                  <a:pt x="32" y="132"/>
                </a:cubicBezTo>
                <a:cubicBezTo>
                  <a:pt x="32" y="131"/>
                  <a:pt x="33" y="130"/>
                  <a:pt x="35" y="129"/>
                </a:cubicBezTo>
                <a:cubicBezTo>
                  <a:pt x="36" y="129"/>
                  <a:pt x="39" y="128"/>
                  <a:pt x="42" y="128"/>
                </a:cubicBezTo>
                <a:cubicBezTo>
                  <a:pt x="45" y="128"/>
                  <a:pt x="47" y="129"/>
                  <a:pt x="48" y="130"/>
                </a:cubicBezTo>
                <a:cubicBezTo>
                  <a:pt x="48" y="131"/>
                  <a:pt x="46" y="134"/>
                  <a:pt x="43" y="135"/>
                </a:cubicBezTo>
                <a:moveTo>
                  <a:pt x="180" y="32"/>
                </a:moveTo>
                <a:cubicBezTo>
                  <a:pt x="180" y="23"/>
                  <a:pt x="165" y="16"/>
                  <a:pt x="156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49" y="16"/>
                  <a:pt x="147" y="17"/>
                  <a:pt x="76" y="67"/>
                </a:cubicBezTo>
                <a:cubicBezTo>
                  <a:pt x="68" y="61"/>
                  <a:pt x="68" y="61"/>
                  <a:pt x="68" y="61"/>
                </a:cubicBezTo>
                <a:cubicBezTo>
                  <a:pt x="70" y="59"/>
                  <a:pt x="72" y="57"/>
                  <a:pt x="73" y="55"/>
                </a:cubicBezTo>
                <a:cubicBezTo>
                  <a:pt x="82" y="40"/>
                  <a:pt x="70" y="17"/>
                  <a:pt x="54" y="8"/>
                </a:cubicBezTo>
                <a:cubicBezTo>
                  <a:pt x="38" y="0"/>
                  <a:pt x="18" y="5"/>
                  <a:pt x="8" y="20"/>
                </a:cubicBezTo>
                <a:cubicBezTo>
                  <a:pt x="0" y="34"/>
                  <a:pt x="4" y="52"/>
                  <a:pt x="19" y="62"/>
                </a:cubicBezTo>
                <a:cubicBezTo>
                  <a:pt x="31" y="70"/>
                  <a:pt x="41" y="77"/>
                  <a:pt x="51" y="84"/>
                </a:cubicBezTo>
                <a:cubicBezTo>
                  <a:pt x="41" y="91"/>
                  <a:pt x="31" y="98"/>
                  <a:pt x="19" y="106"/>
                </a:cubicBezTo>
                <a:cubicBezTo>
                  <a:pt x="4" y="116"/>
                  <a:pt x="0" y="134"/>
                  <a:pt x="8" y="148"/>
                </a:cubicBezTo>
                <a:cubicBezTo>
                  <a:pt x="18" y="163"/>
                  <a:pt x="38" y="168"/>
                  <a:pt x="54" y="160"/>
                </a:cubicBezTo>
                <a:cubicBezTo>
                  <a:pt x="70" y="151"/>
                  <a:pt x="82" y="128"/>
                  <a:pt x="73" y="113"/>
                </a:cubicBezTo>
                <a:cubicBezTo>
                  <a:pt x="72" y="111"/>
                  <a:pt x="70" y="109"/>
                  <a:pt x="68" y="107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147" y="151"/>
                  <a:pt x="149" y="152"/>
                  <a:pt x="155" y="152"/>
                </a:cubicBezTo>
                <a:cubicBezTo>
                  <a:pt x="156" y="152"/>
                  <a:pt x="156" y="152"/>
                  <a:pt x="156" y="152"/>
                </a:cubicBezTo>
                <a:cubicBezTo>
                  <a:pt x="165" y="152"/>
                  <a:pt x="180" y="145"/>
                  <a:pt x="180" y="136"/>
                </a:cubicBezTo>
                <a:cubicBezTo>
                  <a:pt x="102" y="84"/>
                  <a:pt x="102" y="84"/>
                  <a:pt x="102" y="84"/>
                </a:cubicBezTo>
                <a:lnTo>
                  <a:pt x="180" y="32"/>
                </a:lnTo>
                <a:close/>
                <a:moveTo>
                  <a:pt x="25" y="56"/>
                </a:moveTo>
                <a:cubicBezTo>
                  <a:pt x="13" y="49"/>
                  <a:pt x="8" y="35"/>
                  <a:pt x="15" y="24"/>
                </a:cubicBezTo>
                <a:cubicBezTo>
                  <a:pt x="23" y="13"/>
                  <a:pt x="38" y="9"/>
                  <a:pt x="51" y="15"/>
                </a:cubicBezTo>
                <a:cubicBezTo>
                  <a:pt x="63" y="22"/>
                  <a:pt x="73" y="39"/>
                  <a:pt x="66" y="50"/>
                </a:cubicBezTo>
                <a:cubicBezTo>
                  <a:pt x="58" y="62"/>
                  <a:pt x="37" y="63"/>
                  <a:pt x="25" y="56"/>
                </a:cubicBezTo>
                <a:moveTo>
                  <a:pt x="42" y="68"/>
                </a:moveTo>
                <a:cubicBezTo>
                  <a:pt x="48" y="68"/>
                  <a:pt x="54" y="67"/>
                  <a:pt x="60" y="65"/>
                </a:cubicBezTo>
                <a:cubicBezTo>
                  <a:pt x="69" y="72"/>
                  <a:pt x="69" y="72"/>
                  <a:pt x="69" y="72"/>
                </a:cubicBezTo>
                <a:cubicBezTo>
                  <a:pt x="65" y="74"/>
                  <a:pt x="62" y="77"/>
                  <a:pt x="58" y="79"/>
                </a:cubicBezTo>
                <a:cubicBezTo>
                  <a:pt x="53" y="76"/>
                  <a:pt x="47" y="72"/>
                  <a:pt x="42" y="68"/>
                </a:cubicBezTo>
                <a:moveTo>
                  <a:pt x="51" y="153"/>
                </a:moveTo>
                <a:cubicBezTo>
                  <a:pt x="38" y="159"/>
                  <a:pt x="23" y="155"/>
                  <a:pt x="15" y="144"/>
                </a:cubicBezTo>
                <a:cubicBezTo>
                  <a:pt x="8" y="133"/>
                  <a:pt x="13" y="118"/>
                  <a:pt x="25" y="112"/>
                </a:cubicBezTo>
                <a:cubicBezTo>
                  <a:pt x="37" y="105"/>
                  <a:pt x="58" y="106"/>
                  <a:pt x="66" y="118"/>
                </a:cubicBezTo>
                <a:cubicBezTo>
                  <a:pt x="73" y="129"/>
                  <a:pt x="63" y="146"/>
                  <a:pt x="51" y="153"/>
                </a:cubicBezTo>
                <a:moveTo>
                  <a:pt x="60" y="103"/>
                </a:moveTo>
                <a:cubicBezTo>
                  <a:pt x="54" y="101"/>
                  <a:pt x="48" y="100"/>
                  <a:pt x="42" y="100"/>
                </a:cubicBezTo>
                <a:cubicBezTo>
                  <a:pt x="135" y="35"/>
                  <a:pt x="151" y="24"/>
                  <a:pt x="155" y="24"/>
                </a:cubicBezTo>
                <a:cubicBezTo>
                  <a:pt x="155" y="24"/>
                  <a:pt x="162" y="23"/>
                  <a:pt x="170" y="29"/>
                </a:cubicBezTo>
                <a:lnTo>
                  <a:pt x="60" y="103"/>
                </a:lnTo>
                <a:close/>
                <a:moveTo>
                  <a:pt x="170" y="139"/>
                </a:moveTo>
                <a:cubicBezTo>
                  <a:pt x="162" y="145"/>
                  <a:pt x="155" y="144"/>
                  <a:pt x="155" y="144"/>
                </a:cubicBezTo>
                <a:cubicBezTo>
                  <a:pt x="152" y="144"/>
                  <a:pt x="140" y="136"/>
                  <a:pt x="83" y="97"/>
                </a:cubicBezTo>
                <a:cubicBezTo>
                  <a:pt x="95" y="89"/>
                  <a:pt x="95" y="89"/>
                  <a:pt x="95" y="89"/>
                </a:cubicBezTo>
                <a:lnTo>
                  <a:pt x="170" y="139"/>
                </a:lnTo>
                <a:close/>
                <a:moveTo>
                  <a:pt x="76" y="80"/>
                </a:moveTo>
                <a:cubicBezTo>
                  <a:pt x="74" y="80"/>
                  <a:pt x="72" y="82"/>
                  <a:pt x="72" y="84"/>
                </a:cubicBezTo>
                <a:cubicBezTo>
                  <a:pt x="72" y="86"/>
                  <a:pt x="74" y="88"/>
                  <a:pt x="76" y="88"/>
                </a:cubicBezTo>
                <a:cubicBezTo>
                  <a:pt x="78" y="88"/>
                  <a:pt x="80" y="86"/>
                  <a:pt x="80" y="84"/>
                </a:cubicBezTo>
                <a:cubicBezTo>
                  <a:pt x="80" y="82"/>
                  <a:pt x="78" y="80"/>
                  <a:pt x="76" y="8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9D61C1-50F1-41E8-AEEF-4788BDEE86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950" y="4719266"/>
            <a:ext cx="7865250" cy="51486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DD52A0-8971-47BD-AF86-C19A7B4F0502}"/>
              </a:ext>
            </a:extLst>
          </p:cNvPr>
          <p:cNvSpPr txBox="1"/>
          <p:nvPr/>
        </p:nvSpPr>
        <p:spPr>
          <a:xfrm>
            <a:off x="8276025" y="7037296"/>
            <a:ext cx="43731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26B6C"/>
                </a:solidFill>
              </a:rPr>
              <a:t>15% </a:t>
            </a:r>
            <a:r>
              <a:rPr lang="en-US" sz="3200" b="1" dirty="0"/>
              <a:t>highest effect on the product quantity</a:t>
            </a:r>
          </a:p>
          <a:p>
            <a:endParaRPr lang="en-US" sz="3200" b="1" dirty="0"/>
          </a:p>
          <a:p>
            <a:pPr lvl="0"/>
            <a:r>
              <a:rPr lang="en-US" sz="1800" b="1" dirty="0" err="1">
                <a:solidFill>
                  <a:srgbClr val="171C30"/>
                </a:solidFill>
              </a:rPr>
              <a:t>Welch’t</a:t>
            </a:r>
            <a:r>
              <a:rPr lang="en-US" sz="1800" b="1" dirty="0">
                <a:solidFill>
                  <a:srgbClr val="171C30"/>
                </a:solidFill>
              </a:rPr>
              <a:t> T-test: </a:t>
            </a:r>
            <a:r>
              <a:rPr lang="en-US" sz="1800" b="1" dirty="0">
                <a:solidFill>
                  <a:srgbClr val="F26B6C"/>
                </a:solidFill>
              </a:rPr>
              <a:t>5.02 e-11</a:t>
            </a:r>
            <a:endParaRPr lang="en-US" sz="1800" b="1" dirty="0">
              <a:solidFill>
                <a:srgbClr val="171C30"/>
              </a:solidFill>
            </a:endParaRPr>
          </a:p>
          <a:p>
            <a:pPr lvl="0"/>
            <a:r>
              <a:rPr lang="en-US" sz="1800" b="1" dirty="0">
                <a:solidFill>
                  <a:srgbClr val="171C30"/>
                </a:solidFill>
              </a:rPr>
              <a:t>Effect Size: </a:t>
            </a:r>
            <a:r>
              <a:rPr lang="en-US" sz="1800" b="1" dirty="0">
                <a:solidFill>
                  <a:srgbClr val="F26B6C"/>
                </a:solidFill>
              </a:rPr>
              <a:t>0.3 </a:t>
            </a:r>
            <a:r>
              <a:rPr lang="en-US" sz="1800" b="1" dirty="0">
                <a:solidFill>
                  <a:srgbClr val="171C30"/>
                </a:solidFill>
              </a:rPr>
              <a:t>(15% - 0.37)</a:t>
            </a:r>
          </a:p>
        </p:txBody>
      </p:sp>
    </p:spTree>
    <p:extLst>
      <p:ext uri="{BB962C8B-B14F-4D97-AF65-F5344CB8AC3E}">
        <p14:creationId xmlns:p14="http://schemas.microsoft.com/office/powerpoint/2010/main" val="189221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67"/>
    </mc:Choice>
    <mc:Fallback xmlns="">
      <p:transition spd="slow" advTm="28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5400000">
            <a:off x="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420602" y="419100"/>
            <a:ext cx="52958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customer region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066800" y="8481855"/>
            <a:ext cx="167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region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sp>
        <p:nvSpPr>
          <p:cNvPr id="16" name="Freeform 307">
            <a:extLst>
              <a:ext uri="{FF2B5EF4-FFF2-40B4-BE49-F238E27FC236}">
                <a16:creationId xmlns:a16="http://schemas.microsoft.com/office/drawing/2014/main" id="{E2C72FB5-9B5A-4CB6-BE83-E4C80413F76F}"/>
              </a:ext>
            </a:extLst>
          </p:cNvPr>
          <p:cNvSpPr>
            <a:spLocks noEditPoints="1"/>
          </p:cNvSpPr>
          <p:nvPr/>
        </p:nvSpPr>
        <p:spPr bwMode="auto">
          <a:xfrm>
            <a:off x="1082192" y="6972300"/>
            <a:ext cx="1280008" cy="1280008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E60918-52CF-4ADB-A489-FF7DCD53CFAF}"/>
              </a:ext>
            </a:extLst>
          </p:cNvPr>
          <p:cNvSpPr txBox="1"/>
          <p:nvPr/>
        </p:nvSpPr>
        <p:spPr>
          <a:xfrm>
            <a:off x="5180954" y="3404562"/>
            <a:ext cx="1206230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Customers from </a:t>
            </a:r>
            <a:r>
              <a:rPr lang="en-US" sz="4400" b="1" dirty="0">
                <a:solidFill>
                  <a:srgbClr val="F26B6C"/>
                </a:solidFill>
              </a:rPr>
              <a:t>9</a:t>
            </a:r>
            <a:r>
              <a:rPr lang="en-US" sz="4400" b="1" dirty="0"/>
              <a:t> different regions</a:t>
            </a:r>
          </a:p>
          <a:p>
            <a:endParaRPr lang="en-US" sz="4400" b="1" dirty="0"/>
          </a:p>
          <a:p>
            <a:r>
              <a:rPr lang="en-US" sz="4400" b="1" dirty="0"/>
              <a:t>Total price of the order by customer region</a:t>
            </a:r>
            <a:endParaRPr lang="en-US" sz="4400" b="1" dirty="0">
              <a:solidFill>
                <a:srgbClr val="F26B6C"/>
              </a:solidFill>
            </a:endParaRPr>
          </a:p>
          <a:p>
            <a:endParaRPr lang="en-US" sz="4400" b="1" dirty="0"/>
          </a:p>
          <a:p>
            <a:r>
              <a:rPr lang="en-US" sz="4400" b="1" dirty="0"/>
              <a:t>Group orders by Customer / Order</a:t>
            </a:r>
          </a:p>
        </p:txBody>
      </p:sp>
    </p:spTree>
    <p:extLst>
      <p:ext uri="{BB962C8B-B14F-4D97-AF65-F5344CB8AC3E}">
        <p14:creationId xmlns:p14="http://schemas.microsoft.com/office/powerpoint/2010/main" val="298356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2804">
        <p:push/>
      </p:transition>
    </mc:Choice>
    <mc:Fallback xmlns="">
      <p:transition spd="slow" advTm="12804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115803" y="442436"/>
            <a:ext cx="56006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customer region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F223D01-38CA-4B3D-B580-59420ED1D6A2}"/>
              </a:ext>
            </a:extLst>
          </p:cNvPr>
          <p:cNvSpPr/>
          <p:nvPr/>
        </p:nvSpPr>
        <p:spPr>
          <a:xfrm>
            <a:off x="1219200" y="2439769"/>
            <a:ext cx="167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region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Freeform 307">
            <a:extLst>
              <a:ext uri="{FF2B5EF4-FFF2-40B4-BE49-F238E27FC236}">
                <a16:creationId xmlns:a16="http://schemas.microsoft.com/office/drawing/2014/main" id="{2997F98F-3050-4D03-888C-1129D1343A57}"/>
              </a:ext>
            </a:extLst>
          </p:cNvPr>
          <p:cNvSpPr>
            <a:spLocks noEditPoints="1"/>
          </p:cNvSpPr>
          <p:nvPr/>
        </p:nvSpPr>
        <p:spPr bwMode="auto">
          <a:xfrm>
            <a:off x="1234592" y="930214"/>
            <a:ext cx="1280008" cy="1280008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772ACF-C413-45F9-AAC2-5C832DCA6DE5}"/>
              </a:ext>
            </a:extLst>
          </p:cNvPr>
          <p:cNvSpPr txBox="1"/>
          <p:nvPr/>
        </p:nvSpPr>
        <p:spPr>
          <a:xfrm>
            <a:off x="6248400" y="2055048"/>
            <a:ext cx="937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Does freight make a difference?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9B10E-7F2D-4452-88F1-20CCB917B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3503017"/>
            <a:ext cx="7543800" cy="635852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F6CEADC-AB5E-42DC-8A9D-3139CB1FF104}"/>
              </a:ext>
            </a:extLst>
          </p:cNvPr>
          <p:cNvSpPr txBox="1"/>
          <p:nvPr/>
        </p:nvSpPr>
        <p:spPr>
          <a:xfrm>
            <a:off x="11658603" y="6819900"/>
            <a:ext cx="62483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We can’t conclude that the freight cost has an influence on the order price</a:t>
            </a:r>
          </a:p>
        </p:txBody>
      </p:sp>
    </p:spTree>
    <p:extLst>
      <p:ext uri="{BB962C8B-B14F-4D97-AF65-F5344CB8AC3E}">
        <p14:creationId xmlns:p14="http://schemas.microsoft.com/office/powerpoint/2010/main" val="81266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9661">
        <p:push dir="u"/>
      </p:transition>
    </mc:Choice>
    <mc:Fallback xmlns="">
      <p:transition spd="slow" advTm="19661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572999" y="442436"/>
            <a:ext cx="51435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customer region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F223D01-38CA-4B3D-B580-59420ED1D6A2}"/>
              </a:ext>
            </a:extLst>
          </p:cNvPr>
          <p:cNvSpPr/>
          <p:nvPr/>
        </p:nvSpPr>
        <p:spPr>
          <a:xfrm>
            <a:off x="1219200" y="2439769"/>
            <a:ext cx="167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region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Freeform 307">
            <a:extLst>
              <a:ext uri="{FF2B5EF4-FFF2-40B4-BE49-F238E27FC236}">
                <a16:creationId xmlns:a16="http://schemas.microsoft.com/office/drawing/2014/main" id="{2997F98F-3050-4D03-888C-1129D1343A57}"/>
              </a:ext>
            </a:extLst>
          </p:cNvPr>
          <p:cNvSpPr>
            <a:spLocks noEditPoints="1"/>
          </p:cNvSpPr>
          <p:nvPr/>
        </p:nvSpPr>
        <p:spPr bwMode="auto">
          <a:xfrm>
            <a:off x="1234592" y="930214"/>
            <a:ext cx="1280008" cy="1280008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772ACF-C413-45F9-AAC2-5C832DCA6DE5}"/>
              </a:ext>
            </a:extLst>
          </p:cNvPr>
          <p:cNvSpPr txBox="1"/>
          <p:nvPr/>
        </p:nvSpPr>
        <p:spPr>
          <a:xfrm>
            <a:off x="6248400" y="2055048"/>
            <a:ext cx="937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Price by region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6CEADC-AB5E-42DC-8A9D-3139CB1FF104}"/>
              </a:ext>
            </a:extLst>
          </p:cNvPr>
          <p:cNvSpPr txBox="1"/>
          <p:nvPr/>
        </p:nvSpPr>
        <p:spPr>
          <a:xfrm>
            <a:off x="11658603" y="7277100"/>
            <a:ext cx="6629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The region has an impact on the total price of the order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981731-0B3F-4ECD-A86E-9769F9541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3390900"/>
            <a:ext cx="7566838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9661">
        <p:push dir="u"/>
      </p:transition>
    </mc:Choice>
    <mc:Fallback xmlns="">
      <p:transition spd="slow" advTm="19661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6200000">
            <a:off x="13173075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0100" y="389572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ea typeface="Roboto Condensed" panose="02000000000000000000" pitchFamily="2" charset="0"/>
              </a:rPr>
              <a:t>employee</a:t>
            </a:r>
          </a:p>
          <a:p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00" y="495144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55EF1B5-4120-4432-99D1-C976008D7128}"/>
              </a:ext>
            </a:extLst>
          </p:cNvPr>
          <p:cNvSpPr/>
          <p:nvPr/>
        </p:nvSpPr>
        <p:spPr>
          <a:xfrm>
            <a:off x="15251920" y="2456884"/>
            <a:ext cx="22359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employee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 106">
            <a:extLst>
              <a:ext uri="{FF2B5EF4-FFF2-40B4-BE49-F238E27FC236}">
                <a16:creationId xmlns:a16="http://schemas.microsoft.com/office/drawing/2014/main" id="{1E620625-6548-4F6D-8D43-DFF222BB228C}"/>
              </a:ext>
            </a:extLst>
          </p:cNvPr>
          <p:cNvSpPr>
            <a:spLocks noEditPoints="1"/>
          </p:cNvSpPr>
          <p:nvPr/>
        </p:nvSpPr>
        <p:spPr bwMode="auto">
          <a:xfrm>
            <a:off x="15582900" y="882380"/>
            <a:ext cx="1524000" cy="1286924"/>
          </a:xfrm>
          <a:custGeom>
            <a:avLst/>
            <a:gdLst>
              <a:gd name="T0" fmla="*/ 34 w 176"/>
              <a:gd name="T1" fmla="*/ 86 h 144"/>
              <a:gd name="T2" fmla="*/ 28 w 176"/>
              <a:gd name="T3" fmla="*/ 65 h 144"/>
              <a:gd name="T4" fmla="*/ 28 w 176"/>
              <a:gd name="T5" fmla="*/ 58 h 144"/>
              <a:gd name="T6" fmla="*/ 25 w 176"/>
              <a:gd name="T7" fmla="*/ 38 h 144"/>
              <a:gd name="T8" fmla="*/ 35 w 176"/>
              <a:gd name="T9" fmla="*/ 26 h 144"/>
              <a:gd name="T10" fmla="*/ 49 w 176"/>
              <a:gd name="T11" fmla="*/ 25 h 144"/>
              <a:gd name="T12" fmla="*/ 52 w 176"/>
              <a:gd name="T13" fmla="*/ 18 h 144"/>
              <a:gd name="T14" fmla="*/ 30 w 176"/>
              <a:gd name="T15" fmla="*/ 19 h 144"/>
              <a:gd name="T16" fmla="*/ 20 w 176"/>
              <a:gd name="T17" fmla="*/ 56 h 144"/>
              <a:gd name="T18" fmla="*/ 26 w 176"/>
              <a:gd name="T19" fmla="*/ 86 h 144"/>
              <a:gd name="T20" fmla="*/ 0 w 176"/>
              <a:gd name="T21" fmla="*/ 124 h 144"/>
              <a:gd name="T22" fmla="*/ 22 w 176"/>
              <a:gd name="T23" fmla="*/ 128 h 144"/>
              <a:gd name="T24" fmla="*/ 8 w 176"/>
              <a:gd name="T25" fmla="*/ 120 h 144"/>
              <a:gd name="T26" fmla="*/ 159 w 176"/>
              <a:gd name="T27" fmla="*/ 100 h 144"/>
              <a:gd name="T28" fmla="*/ 155 w 176"/>
              <a:gd name="T29" fmla="*/ 70 h 144"/>
              <a:gd name="T30" fmla="*/ 159 w 176"/>
              <a:gd name="T31" fmla="*/ 35 h 144"/>
              <a:gd name="T32" fmla="*/ 132 w 176"/>
              <a:gd name="T33" fmla="*/ 16 h 144"/>
              <a:gd name="T34" fmla="*/ 126 w 176"/>
              <a:gd name="T35" fmla="*/ 25 h 144"/>
              <a:gd name="T36" fmla="*/ 132 w 176"/>
              <a:gd name="T37" fmla="*/ 24 h 144"/>
              <a:gd name="T38" fmla="*/ 142 w 176"/>
              <a:gd name="T39" fmla="*/ 27 h 144"/>
              <a:gd name="T40" fmla="*/ 149 w 176"/>
              <a:gd name="T41" fmla="*/ 53 h 144"/>
              <a:gd name="T42" fmla="*/ 149 w 176"/>
              <a:gd name="T43" fmla="*/ 65 h 144"/>
              <a:gd name="T44" fmla="*/ 148 w 176"/>
              <a:gd name="T45" fmla="*/ 66 h 144"/>
              <a:gd name="T46" fmla="*/ 157 w 176"/>
              <a:gd name="T47" fmla="*/ 108 h 144"/>
              <a:gd name="T48" fmla="*/ 150 w 176"/>
              <a:gd name="T49" fmla="*/ 120 h 144"/>
              <a:gd name="T50" fmla="*/ 172 w 176"/>
              <a:gd name="T51" fmla="*/ 128 h 144"/>
              <a:gd name="T52" fmla="*/ 159 w 176"/>
              <a:gd name="T53" fmla="*/ 100 h 144"/>
              <a:gd name="T54" fmla="*/ 106 w 176"/>
              <a:gd name="T55" fmla="*/ 90 h 144"/>
              <a:gd name="T56" fmla="*/ 115 w 176"/>
              <a:gd name="T57" fmla="*/ 52 h 144"/>
              <a:gd name="T58" fmla="*/ 104 w 176"/>
              <a:gd name="T59" fmla="*/ 3 h 144"/>
              <a:gd name="T60" fmla="*/ 76 w 176"/>
              <a:gd name="T61" fmla="*/ 4 h 144"/>
              <a:gd name="T62" fmla="*/ 61 w 176"/>
              <a:gd name="T63" fmla="*/ 52 h 144"/>
              <a:gd name="T64" fmla="*/ 70 w 176"/>
              <a:gd name="T65" fmla="*/ 90 h 144"/>
              <a:gd name="T66" fmla="*/ 28 w 176"/>
              <a:gd name="T67" fmla="*/ 140 h 144"/>
              <a:gd name="T68" fmla="*/ 144 w 176"/>
              <a:gd name="T69" fmla="*/ 144 h 144"/>
              <a:gd name="T70" fmla="*/ 120 w 176"/>
              <a:gd name="T71" fmla="*/ 109 h 144"/>
              <a:gd name="T72" fmla="*/ 58 w 176"/>
              <a:gd name="T73" fmla="*/ 117 h 144"/>
              <a:gd name="T74" fmla="*/ 78 w 176"/>
              <a:gd name="T75" fmla="*/ 90 h 144"/>
              <a:gd name="T76" fmla="*/ 69 w 176"/>
              <a:gd name="T77" fmla="*/ 65 h 144"/>
              <a:gd name="T78" fmla="*/ 68 w 176"/>
              <a:gd name="T79" fmla="*/ 48 h 144"/>
              <a:gd name="T80" fmla="*/ 79 w 176"/>
              <a:gd name="T81" fmla="*/ 12 h 144"/>
              <a:gd name="T82" fmla="*/ 93 w 176"/>
              <a:gd name="T83" fmla="*/ 8 h 144"/>
              <a:gd name="T84" fmla="*/ 108 w 176"/>
              <a:gd name="T85" fmla="*/ 22 h 144"/>
              <a:gd name="T86" fmla="*/ 107 w 176"/>
              <a:gd name="T87" fmla="*/ 54 h 144"/>
              <a:gd name="T88" fmla="*/ 106 w 176"/>
              <a:gd name="T89" fmla="*/ 66 h 144"/>
              <a:gd name="T90" fmla="*/ 118 w 176"/>
              <a:gd name="T91" fmla="*/ 117 h 144"/>
              <a:gd name="T92" fmla="*/ 140 w 176"/>
              <a:gd name="T93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6" h="144">
                <a:moveTo>
                  <a:pt x="19" y="108"/>
                </a:moveTo>
                <a:cubicBezTo>
                  <a:pt x="25" y="106"/>
                  <a:pt x="34" y="100"/>
                  <a:pt x="34" y="86"/>
                </a:cubicBezTo>
                <a:cubicBezTo>
                  <a:pt x="34" y="74"/>
                  <a:pt x="30" y="69"/>
                  <a:pt x="28" y="66"/>
                </a:cubicBezTo>
                <a:cubicBezTo>
                  <a:pt x="28" y="65"/>
                  <a:pt x="28" y="65"/>
                  <a:pt x="28" y="65"/>
                </a:cubicBezTo>
                <a:cubicBezTo>
                  <a:pt x="27" y="65"/>
                  <a:pt x="27" y="65"/>
                  <a:pt x="27" y="65"/>
                </a:cubicBezTo>
                <a:cubicBezTo>
                  <a:pt x="27" y="65"/>
                  <a:pt x="27" y="63"/>
                  <a:pt x="28" y="58"/>
                </a:cubicBezTo>
                <a:cubicBezTo>
                  <a:pt x="28" y="56"/>
                  <a:pt x="28" y="54"/>
                  <a:pt x="27" y="53"/>
                </a:cubicBezTo>
                <a:cubicBezTo>
                  <a:pt x="26" y="49"/>
                  <a:pt x="23" y="43"/>
                  <a:pt x="25" y="38"/>
                </a:cubicBezTo>
                <a:cubicBezTo>
                  <a:pt x="28" y="29"/>
                  <a:pt x="30" y="28"/>
                  <a:pt x="34" y="27"/>
                </a:cubicBezTo>
                <a:cubicBezTo>
                  <a:pt x="34" y="27"/>
                  <a:pt x="34" y="26"/>
                  <a:pt x="35" y="26"/>
                </a:cubicBezTo>
                <a:cubicBezTo>
                  <a:pt x="36" y="25"/>
                  <a:pt x="40" y="24"/>
                  <a:pt x="44" y="24"/>
                </a:cubicBezTo>
                <a:cubicBezTo>
                  <a:pt x="46" y="24"/>
                  <a:pt x="48" y="24"/>
                  <a:pt x="49" y="25"/>
                </a:cubicBezTo>
                <a:cubicBezTo>
                  <a:pt x="49" y="24"/>
                  <a:pt x="50" y="22"/>
                  <a:pt x="50" y="21"/>
                </a:cubicBezTo>
                <a:cubicBezTo>
                  <a:pt x="51" y="20"/>
                  <a:pt x="51" y="19"/>
                  <a:pt x="52" y="18"/>
                </a:cubicBezTo>
                <a:cubicBezTo>
                  <a:pt x="49" y="16"/>
                  <a:pt x="47" y="16"/>
                  <a:pt x="44" y="16"/>
                </a:cubicBezTo>
                <a:cubicBezTo>
                  <a:pt x="38" y="16"/>
                  <a:pt x="33" y="18"/>
                  <a:pt x="30" y="19"/>
                </a:cubicBezTo>
                <a:cubicBezTo>
                  <a:pt x="24" y="22"/>
                  <a:pt x="21" y="25"/>
                  <a:pt x="17" y="35"/>
                </a:cubicBezTo>
                <a:cubicBezTo>
                  <a:pt x="14" y="43"/>
                  <a:pt x="18" y="52"/>
                  <a:pt x="20" y="56"/>
                </a:cubicBezTo>
                <a:cubicBezTo>
                  <a:pt x="18" y="66"/>
                  <a:pt x="21" y="70"/>
                  <a:pt x="21" y="70"/>
                </a:cubicBezTo>
                <a:cubicBezTo>
                  <a:pt x="23" y="73"/>
                  <a:pt x="26" y="76"/>
                  <a:pt x="26" y="86"/>
                </a:cubicBezTo>
                <a:cubicBezTo>
                  <a:pt x="26" y="98"/>
                  <a:pt x="17" y="100"/>
                  <a:pt x="17" y="100"/>
                </a:cubicBezTo>
                <a:cubicBezTo>
                  <a:pt x="10" y="103"/>
                  <a:pt x="0" y="108"/>
                  <a:pt x="0" y="124"/>
                </a:cubicBezTo>
                <a:cubicBezTo>
                  <a:pt x="0" y="124"/>
                  <a:pt x="0" y="128"/>
                  <a:pt x="4" y="128"/>
                </a:cubicBezTo>
                <a:cubicBezTo>
                  <a:pt x="22" y="128"/>
                  <a:pt x="22" y="128"/>
                  <a:pt x="22" y="128"/>
                </a:cubicBezTo>
                <a:cubicBezTo>
                  <a:pt x="23" y="125"/>
                  <a:pt x="24" y="122"/>
                  <a:pt x="26" y="120"/>
                </a:cubicBezTo>
                <a:cubicBezTo>
                  <a:pt x="8" y="120"/>
                  <a:pt x="8" y="120"/>
                  <a:pt x="8" y="120"/>
                </a:cubicBezTo>
                <a:cubicBezTo>
                  <a:pt x="9" y="112"/>
                  <a:pt x="14" y="110"/>
                  <a:pt x="19" y="108"/>
                </a:cubicBezTo>
                <a:moveTo>
                  <a:pt x="159" y="100"/>
                </a:moveTo>
                <a:cubicBezTo>
                  <a:pt x="159" y="100"/>
                  <a:pt x="150" y="98"/>
                  <a:pt x="150" y="86"/>
                </a:cubicBezTo>
                <a:cubicBezTo>
                  <a:pt x="150" y="76"/>
                  <a:pt x="153" y="73"/>
                  <a:pt x="155" y="70"/>
                </a:cubicBezTo>
                <a:cubicBezTo>
                  <a:pt x="155" y="70"/>
                  <a:pt x="158" y="66"/>
                  <a:pt x="156" y="56"/>
                </a:cubicBezTo>
                <a:cubicBezTo>
                  <a:pt x="158" y="52"/>
                  <a:pt x="162" y="43"/>
                  <a:pt x="159" y="35"/>
                </a:cubicBezTo>
                <a:cubicBezTo>
                  <a:pt x="155" y="25"/>
                  <a:pt x="152" y="22"/>
                  <a:pt x="146" y="19"/>
                </a:cubicBezTo>
                <a:cubicBezTo>
                  <a:pt x="143" y="18"/>
                  <a:pt x="138" y="16"/>
                  <a:pt x="132" y="16"/>
                </a:cubicBezTo>
                <a:cubicBezTo>
                  <a:pt x="129" y="16"/>
                  <a:pt x="127" y="16"/>
                  <a:pt x="124" y="18"/>
                </a:cubicBezTo>
                <a:cubicBezTo>
                  <a:pt x="125" y="20"/>
                  <a:pt x="126" y="23"/>
                  <a:pt x="126" y="25"/>
                </a:cubicBezTo>
                <a:cubicBezTo>
                  <a:pt x="127" y="25"/>
                  <a:pt x="127" y="25"/>
                  <a:pt x="127" y="25"/>
                </a:cubicBezTo>
                <a:cubicBezTo>
                  <a:pt x="128" y="24"/>
                  <a:pt x="130" y="24"/>
                  <a:pt x="132" y="24"/>
                </a:cubicBezTo>
                <a:cubicBezTo>
                  <a:pt x="136" y="24"/>
                  <a:pt x="140" y="25"/>
                  <a:pt x="141" y="26"/>
                </a:cubicBezTo>
                <a:cubicBezTo>
                  <a:pt x="142" y="26"/>
                  <a:pt x="142" y="27"/>
                  <a:pt x="142" y="27"/>
                </a:cubicBezTo>
                <a:cubicBezTo>
                  <a:pt x="146" y="28"/>
                  <a:pt x="148" y="29"/>
                  <a:pt x="151" y="38"/>
                </a:cubicBezTo>
                <a:cubicBezTo>
                  <a:pt x="153" y="43"/>
                  <a:pt x="150" y="49"/>
                  <a:pt x="149" y="53"/>
                </a:cubicBezTo>
                <a:cubicBezTo>
                  <a:pt x="148" y="54"/>
                  <a:pt x="148" y="56"/>
                  <a:pt x="148" y="58"/>
                </a:cubicBezTo>
                <a:cubicBezTo>
                  <a:pt x="149" y="63"/>
                  <a:pt x="149" y="65"/>
                  <a:pt x="149" y="65"/>
                </a:cubicBezTo>
                <a:cubicBezTo>
                  <a:pt x="149" y="65"/>
                  <a:pt x="149" y="65"/>
                  <a:pt x="148" y="65"/>
                </a:cubicBezTo>
                <a:cubicBezTo>
                  <a:pt x="148" y="66"/>
                  <a:pt x="148" y="66"/>
                  <a:pt x="148" y="66"/>
                </a:cubicBezTo>
                <a:cubicBezTo>
                  <a:pt x="146" y="69"/>
                  <a:pt x="142" y="74"/>
                  <a:pt x="142" y="86"/>
                </a:cubicBezTo>
                <a:cubicBezTo>
                  <a:pt x="142" y="100"/>
                  <a:pt x="151" y="106"/>
                  <a:pt x="157" y="108"/>
                </a:cubicBezTo>
                <a:cubicBezTo>
                  <a:pt x="162" y="110"/>
                  <a:pt x="167" y="112"/>
                  <a:pt x="168" y="120"/>
                </a:cubicBezTo>
                <a:cubicBezTo>
                  <a:pt x="150" y="120"/>
                  <a:pt x="150" y="120"/>
                  <a:pt x="150" y="120"/>
                </a:cubicBezTo>
                <a:cubicBezTo>
                  <a:pt x="152" y="122"/>
                  <a:pt x="153" y="125"/>
                  <a:pt x="154" y="128"/>
                </a:cubicBezTo>
                <a:cubicBezTo>
                  <a:pt x="172" y="128"/>
                  <a:pt x="172" y="128"/>
                  <a:pt x="172" y="128"/>
                </a:cubicBezTo>
                <a:cubicBezTo>
                  <a:pt x="176" y="128"/>
                  <a:pt x="176" y="124"/>
                  <a:pt x="176" y="124"/>
                </a:cubicBezTo>
                <a:cubicBezTo>
                  <a:pt x="176" y="108"/>
                  <a:pt x="166" y="103"/>
                  <a:pt x="159" y="100"/>
                </a:cubicBezTo>
                <a:moveTo>
                  <a:pt x="120" y="109"/>
                </a:moveTo>
                <a:cubicBezTo>
                  <a:pt x="120" y="109"/>
                  <a:pt x="106" y="105"/>
                  <a:pt x="106" y="90"/>
                </a:cubicBezTo>
                <a:cubicBezTo>
                  <a:pt x="106" y="77"/>
                  <a:pt x="111" y="73"/>
                  <a:pt x="114" y="69"/>
                </a:cubicBezTo>
                <a:cubicBezTo>
                  <a:pt x="114" y="69"/>
                  <a:pt x="118" y="65"/>
                  <a:pt x="115" y="52"/>
                </a:cubicBezTo>
                <a:cubicBezTo>
                  <a:pt x="120" y="45"/>
                  <a:pt x="122" y="33"/>
                  <a:pt x="116" y="19"/>
                </a:cubicBezTo>
                <a:cubicBezTo>
                  <a:pt x="112" y="10"/>
                  <a:pt x="109" y="5"/>
                  <a:pt x="104" y="3"/>
                </a:cubicBezTo>
                <a:cubicBezTo>
                  <a:pt x="101" y="1"/>
                  <a:pt x="97" y="0"/>
                  <a:pt x="93" y="0"/>
                </a:cubicBezTo>
                <a:cubicBezTo>
                  <a:pt x="86" y="0"/>
                  <a:pt x="79" y="3"/>
                  <a:pt x="76" y="4"/>
                </a:cubicBezTo>
                <a:cubicBezTo>
                  <a:pt x="68" y="8"/>
                  <a:pt x="63" y="11"/>
                  <a:pt x="58" y="24"/>
                </a:cubicBezTo>
                <a:cubicBezTo>
                  <a:pt x="53" y="34"/>
                  <a:pt x="58" y="46"/>
                  <a:pt x="61" y="52"/>
                </a:cubicBezTo>
                <a:cubicBezTo>
                  <a:pt x="58" y="65"/>
                  <a:pt x="62" y="69"/>
                  <a:pt x="62" y="69"/>
                </a:cubicBezTo>
                <a:cubicBezTo>
                  <a:pt x="65" y="73"/>
                  <a:pt x="70" y="77"/>
                  <a:pt x="70" y="90"/>
                </a:cubicBezTo>
                <a:cubicBezTo>
                  <a:pt x="70" y="105"/>
                  <a:pt x="56" y="109"/>
                  <a:pt x="56" y="109"/>
                </a:cubicBezTo>
                <a:cubicBezTo>
                  <a:pt x="47" y="112"/>
                  <a:pt x="28" y="118"/>
                  <a:pt x="28" y="140"/>
                </a:cubicBezTo>
                <a:cubicBezTo>
                  <a:pt x="28" y="140"/>
                  <a:pt x="28" y="144"/>
                  <a:pt x="32" y="144"/>
                </a:cubicBezTo>
                <a:cubicBezTo>
                  <a:pt x="144" y="144"/>
                  <a:pt x="144" y="144"/>
                  <a:pt x="144" y="144"/>
                </a:cubicBezTo>
                <a:cubicBezTo>
                  <a:pt x="148" y="144"/>
                  <a:pt x="148" y="140"/>
                  <a:pt x="148" y="140"/>
                </a:cubicBezTo>
                <a:cubicBezTo>
                  <a:pt x="148" y="118"/>
                  <a:pt x="129" y="112"/>
                  <a:pt x="120" y="109"/>
                </a:cubicBezTo>
                <a:moveTo>
                  <a:pt x="36" y="136"/>
                </a:moveTo>
                <a:cubicBezTo>
                  <a:pt x="38" y="125"/>
                  <a:pt x="48" y="120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ubicBezTo>
                  <a:pt x="66" y="115"/>
                  <a:pt x="78" y="107"/>
                  <a:pt x="78" y="90"/>
                </a:cubicBezTo>
                <a:cubicBezTo>
                  <a:pt x="78" y="76"/>
                  <a:pt x="73" y="70"/>
                  <a:pt x="70" y="66"/>
                </a:cubicBezTo>
                <a:cubicBezTo>
                  <a:pt x="69" y="65"/>
                  <a:pt x="68" y="64"/>
                  <a:pt x="69" y="65"/>
                </a:cubicBezTo>
                <a:cubicBezTo>
                  <a:pt x="68" y="64"/>
                  <a:pt x="67" y="61"/>
                  <a:pt x="69" y="54"/>
                </a:cubicBezTo>
                <a:cubicBezTo>
                  <a:pt x="70" y="50"/>
                  <a:pt x="68" y="48"/>
                  <a:pt x="68" y="48"/>
                </a:cubicBezTo>
                <a:cubicBezTo>
                  <a:pt x="66" y="43"/>
                  <a:pt x="62" y="34"/>
                  <a:pt x="65" y="27"/>
                </a:cubicBezTo>
                <a:cubicBezTo>
                  <a:pt x="69" y="17"/>
                  <a:pt x="73" y="15"/>
                  <a:pt x="79" y="12"/>
                </a:cubicBezTo>
                <a:cubicBezTo>
                  <a:pt x="80" y="11"/>
                  <a:pt x="80" y="11"/>
                  <a:pt x="80" y="11"/>
                </a:cubicBezTo>
                <a:cubicBezTo>
                  <a:pt x="82" y="10"/>
                  <a:pt x="87" y="8"/>
                  <a:pt x="93" y="8"/>
                </a:cubicBezTo>
                <a:cubicBezTo>
                  <a:pt x="96" y="8"/>
                  <a:pt x="98" y="9"/>
                  <a:pt x="100" y="10"/>
                </a:cubicBezTo>
                <a:cubicBezTo>
                  <a:pt x="103" y="11"/>
                  <a:pt x="105" y="14"/>
                  <a:pt x="108" y="22"/>
                </a:cubicBezTo>
                <a:cubicBezTo>
                  <a:pt x="115" y="36"/>
                  <a:pt x="111" y="45"/>
                  <a:pt x="109" y="47"/>
                </a:cubicBezTo>
                <a:cubicBezTo>
                  <a:pt x="107" y="49"/>
                  <a:pt x="107" y="52"/>
                  <a:pt x="107" y="54"/>
                </a:cubicBezTo>
                <a:cubicBezTo>
                  <a:pt x="109" y="61"/>
                  <a:pt x="108" y="64"/>
                  <a:pt x="108" y="64"/>
                </a:cubicBezTo>
                <a:cubicBezTo>
                  <a:pt x="108" y="64"/>
                  <a:pt x="107" y="65"/>
                  <a:pt x="106" y="66"/>
                </a:cubicBezTo>
                <a:cubicBezTo>
                  <a:pt x="103" y="70"/>
                  <a:pt x="98" y="76"/>
                  <a:pt x="98" y="90"/>
                </a:cubicBezTo>
                <a:cubicBezTo>
                  <a:pt x="98" y="107"/>
                  <a:pt x="110" y="115"/>
                  <a:pt x="118" y="117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128" y="120"/>
                  <a:pt x="138" y="125"/>
                  <a:pt x="140" y="136"/>
                </a:cubicBezTo>
                <a:lnTo>
                  <a:pt x="36" y="1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1D646F-F78D-43D6-AFFE-AF90A61DB3BA}"/>
              </a:ext>
            </a:extLst>
          </p:cNvPr>
          <p:cNvSpPr txBox="1"/>
          <p:nvPr/>
        </p:nvSpPr>
        <p:spPr>
          <a:xfrm>
            <a:off x="800100" y="2169304"/>
            <a:ext cx="120623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26B6C"/>
                </a:solidFill>
              </a:rPr>
              <a:t>9</a:t>
            </a:r>
            <a:r>
              <a:rPr lang="en-US" sz="4400" b="1" dirty="0"/>
              <a:t> employees</a:t>
            </a:r>
          </a:p>
          <a:p>
            <a:r>
              <a:rPr lang="en-US" sz="4400" b="1" dirty="0"/>
              <a:t>Total price of the order by employee</a:t>
            </a:r>
            <a:endParaRPr lang="en-US" sz="4400" b="1" dirty="0">
              <a:solidFill>
                <a:srgbClr val="F26B6C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B1D2D6-6D95-411F-84B6-417BD04001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100" y="4076700"/>
            <a:ext cx="7048500" cy="552170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8E06481-3375-4F4F-9DFF-38DA38CDF2EA}"/>
              </a:ext>
            </a:extLst>
          </p:cNvPr>
          <p:cNvSpPr txBox="1"/>
          <p:nvPr/>
        </p:nvSpPr>
        <p:spPr>
          <a:xfrm>
            <a:off x="7848600" y="6237389"/>
            <a:ext cx="6629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The region has an impact on the total price of the order</a:t>
            </a:r>
          </a:p>
        </p:txBody>
      </p:sp>
    </p:spTree>
    <p:extLst>
      <p:ext uri="{BB962C8B-B14F-4D97-AF65-F5344CB8AC3E}">
        <p14:creationId xmlns:p14="http://schemas.microsoft.com/office/powerpoint/2010/main" val="53922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39">
        <p:push dir="r"/>
      </p:transition>
    </mc:Choice>
    <mc:Fallback xmlns="">
      <p:transition spd="slow" advTm="22639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NARAL LAYOUT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AM SLIDE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ORTFOLIO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9794</TotalTime>
  <Words>336</Words>
  <Application>Microsoft Office PowerPoint</Application>
  <PresentationFormat>Custom</PresentationFormat>
  <Paragraphs>73</Paragraphs>
  <Slides>11</Slides>
  <Notes>10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Roboto</vt:lpstr>
      <vt:lpstr>Roboto Condensed</vt:lpstr>
      <vt:lpstr>GENARAL LAYOUTS</vt:lpstr>
      <vt:lpstr>TEAM SLIDES</vt:lpstr>
      <vt:lpstr>PORTFOLIO</vt:lpstr>
      <vt:lpstr>PowerPoint Presentation</vt:lpstr>
      <vt:lpstr>PowerPoint Presentation</vt:lpstr>
      <vt:lpstr>the company</vt:lpstr>
      <vt:lpstr>project scope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 recommendations</vt:lpstr>
      <vt:lpstr>PowerPoint Presentation</vt:lpstr>
    </vt:vector>
  </TitlesOfParts>
  <Company>bartomolina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 House Prices</dc:title>
  <dc:creator/>
  <cp:lastModifiedBy>Bartolomé Molina</cp:lastModifiedBy>
  <cp:revision>1109</cp:revision>
  <cp:lastPrinted>2019-06-22T02:40:42Z</cp:lastPrinted>
  <dcterms:created xsi:type="dcterms:W3CDTF">2015-01-20T11:47:48Z</dcterms:created>
  <dcterms:modified xsi:type="dcterms:W3CDTF">2019-09-15T15:16:11Z</dcterms:modified>
</cp:coreProperties>
</file>

<file path=docProps/thumbnail.jpeg>
</file>